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3.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3.xml" ContentType="application/vnd.openxmlformats-officedocument.drawingml.chartshapes+xml"/>
  <Override PartName="/ppt/notesSlides/notesSlide9.xml" ContentType="application/vnd.openxmlformats-officedocument.presentationml.notesSlide+xml"/>
  <Override PartName="/ppt/charts/chart6.xml" ContentType="application/vnd.openxmlformats-officedocument.drawingml.chart+xml"/>
  <Override PartName="/ppt/drawings/drawing4.xml" ContentType="application/vnd.openxmlformats-officedocument.drawingml.chartshapes+xml"/>
  <Override PartName="/ppt/notesSlides/notesSlide10.xml" ContentType="application/vnd.openxmlformats-officedocument.presentationml.notesSlide+xml"/>
  <Override PartName="/ppt/charts/chart7.xml" ContentType="application/vnd.openxmlformats-officedocument.drawingml.chart+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4"/>
  </p:notesMasterIdLst>
  <p:sldIdLst>
    <p:sldId id="256" r:id="rId2"/>
    <p:sldId id="271" r:id="rId3"/>
    <p:sldId id="298" r:id="rId4"/>
    <p:sldId id="272" r:id="rId5"/>
    <p:sldId id="273" r:id="rId6"/>
    <p:sldId id="274" r:id="rId7"/>
    <p:sldId id="299" r:id="rId8"/>
    <p:sldId id="301" r:id="rId9"/>
    <p:sldId id="265" r:id="rId10"/>
    <p:sldId id="303" r:id="rId11"/>
    <p:sldId id="294" r:id="rId12"/>
    <p:sldId id="302" r:id="rId13"/>
    <p:sldId id="282" r:id="rId14"/>
    <p:sldId id="280" r:id="rId15"/>
    <p:sldId id="328" r:id="rId16"/>
    <p:sldId id="334" r:id="rId17"/>
    <p:sldId id="336" r:id="rId18"/>
    <p:sldId id="307" r:id="rId19"/>
    <p:sldId id="310" r:id="rId20"/>
    <p:sldId id="313" r:id="rId21"/>
    <p:sldId id="312" r:id="rId22"/>
    <p:sldId id="308" r:id="rId23"/>
    <p:sldId id="314" r:id="rId24"/>
    <p:sldId id="322" r:id="rId25"/>
    <p:sldId id="309" r:id="rId26"/>
    <p:sldId id="288" r:id="rId27"/>
    <p:sldId id="304" r:id="rId28"/>
    <p:sldId id="305" r:id="rId29"/>
    <p:sldId id="311" r:id="rId30"/>
    <p:sldId id="315" r:id="rId31"/>
    <p:sldId id="279" r:id="rId32"/>
    <p:sldId id="320" r:id="rId33"/>
    <p:sldId id="275" r:id="rId34"/>
    <p:sldId id="317" r:id="rId35"/>
    <p:sldId id="295" r:id="rId36"/>
    <p:sldId id="324" r:id="rId37"/>
    <p:sldId id="326" r:id="rId38"/>
    <p:sldId id="330" r:id="rId39"/>
    <p:sldId id="325" r:id="rId40"/>
    <p:sldId id="331" r:id="rId41"/>
    <p:sldId id="332" r:id="rId42"/>
    <p:sldId id="321" r:id="rId4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921" y="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hreflx1\m1kmp00\presentations\swarthmore\shiller-data.xls"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3.xml"/></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en-US"/>
          </a:p>
        </c:rich>
      </c:tx>
      <c:layout/>
      <c:overlay val="0"/>
    </c:title>
    <c:autoTitleDeleted val="0"/>
    <c:plotArea>
      <c:layout>
        <c:manualLayout>
          <c:layoutTarget val="inner"/>
          <c:xMode val="edge"/>
          <c:yMode val="edge"/>
          <c:x val="0.13651071056231254"/>
          <c:y val="0.17213184885123758"/>
          <c:w val="0.76470892776374066"/>
          <c:h val="0.65665875871931401"/>
        </c:manualLayout>
      </c:layout>
      <c:scatterChart>
        <c:scatterStyle val="lineMarker"/>
        <c:varyColors val="0"/>
        <c:ser>
          <c:idx val="0"/>
          <c:order val="0"/>
          <c:tx>
            <c:v>Home Price Index</c:v>
          </c:tx>
          <c:spPr>
            <a:ln w="38100">
              <a:solidFill>
                <a:srgbClr val="0070C0"/>
              </a:solidFill>
              <a:prstDash val="solid"/>
            </a:ln>
          </c:spPr>
          <c:marker>
            <c:symbol val="none"/>
          </c:marker>
          <c:xVal>
            <c:numRef>
              <c:f>Data!$A$8:$A$310</c:f>
              <c:numCache>
                <c:formatCode>General</c:formatCode>
                <c:ptCount val="303"/>
                <c:pt idx="0">
                  <c:v>1890</c:v>
                </c:pt>
                <c:pt idx="1">
                  <c:v>1891</c:v>
                </c:pt>
                <c:pt idx="2">
                  <c:v>1892</c:v>
                </c:pt>
                <c:pt idx="3">
                  <c:v>1893</c:v>
                </c:pt>
                <c:pt idx="4">
                  <c:v>1894</c:v>
                </c:pt>
                <c:pt idx="5">
                  <c:v>1895</c:v>
                </c:pt>
                <c:pt idx="6">
                  <c:v>1896</c:v>
                </c:pt>
                <c:pt idx="7">
                  <c:v>1897</c:v>
                </c:pt>
                <c:pt idx="8">
                  <c:v>1898</c:v>
                </c:pt>
                <c:pt idx="9">
                  <c:v>1899</c:v>
                </c:pt>
                <c:pt idx="10">
                  <c:v>1900</c:v>
                </c:pt>
                <c:pt idx="11">
                  <c:v>1901</c:v>
                </c:pt>
                <c:pt idx="12">
                  <c:v>1902</c:v>
                </c:pt>
                <c:pt idx="13">
                  <c:v>1903</c:v>
                </c:pt>
                <c:pt idx="14">
                  <c:v>1904</c:v>
                </c:pt>
                <c:pt idx="15">
                  <c:v>1905</c:v>
                </c:pt>
                <c:pt idx="16">
                  <c:v>1906</c:v>
                </c:pt>
                <c:pt idx="17">
                  <c:v>1907</c:v>
                </c:pt>
                <c:pt idx="18">
                  <c:v>1908</c:v>
                </c:pt>
                <c:pt idx="19">
                  <c:v>1909</c:v>
                </c:pt>
                <c:pt idx="20">
                  <c:v>1910</c:v>
                </c:pt>
                <c:pt idx="21">
                  <c:v>1911</c:v>
                </c:pt>
                <c:pt idx="22">
                  <c:v>1912</c:v>
                </c:pt>
                <c:pt idx="23">
                  <c:v>1913</c:v>
                </c:pt>
                <c:pt idx="24">
                  <c:v>1914</c:v>
                </c:pt>
                <c:pt idx="25">
                  <c:v>1915</c:v>
                </c:pt>
                <c:pt idx="26">
                  <c:v>1916</c:v>
                </c:pt>
                <c:pt idx="27">
                  <c:v>1917</c:v>
                </c:pt>
                <c:pt idx="28">
                  <c:v>1918</c:v>
                </c:pt>
                <c:pt idx="29">
                  <c:v>1919</c:v>
                </c:pt>
                <c:pt idx="30">
                  <c:v>1920</c:v>
                </c:pt>
                <c:pt idx="31">
                  <c:v>1921</c:v>
                </c:pt>
                <c:pt idx="32">
                  <c:v>1922</c:v>
                </c:pt>
                <c:pt idx="33">
                  <c:v>1923</c:v>
                </c:pt>
                <c:pt idx="34">
                  <c:v>1924</c:v>
                </c:pt>
                <c:pt idx="35">
                  <c:v>1925</c:v>
                </c:pt>
                <c:pt idx="36">
                  <c:v>1926</c:v>
                </c:pt>
                <c:pt idx="37">
                  <c:v>1927</c:v>
                </c:pt>
                <c:pt idx="38">
                  <c:v>1928</c:v>
                </c:pt>
                <c:pt idx="39">
                  <c:v>1929</c:v>
                </c:pt>
                <c:pt idx="40">
                  <c:v>1930</c:v>
                </c:pt>
                <c:pt idx="41">
                  <c:v>1931</c:v>
                </c:pt>
                <c:pt idx="42">
                  <c:v>1932</c:v>
                </c:pt>
                <c:pt idx="43">
                  <c:v>1933</c:v>
                </c:pt>
                <c:pt idx="44">
                  <c:v>1934</c:v>
                </c:pt>
                <c:pt idx="45">
                  <c:v>1935</c:v>
                </c:pt>
                <c:pt idx="46">
                  <c:v>1936</c:v>
                </c:pt>
                <c:pt idx="47">
                  <c:v>1937</c:v>
                </c:pt>
                <c:pt idx="48">
                  <c:v>1938</c:v>
                </c:pt>
                <c:pt idx="49">
                  <c:v>1939</c:v>
                </c:pt>
                <c:pt idx="50">
                  <c:v>1940</c:v>
                </c:pt>
                <c:pt idx="51">
                  <c:v>1941</c:v>
                </c:pt>
                <c:pt idx="52">
                  <c:v>1942</c:v>
                </c:pt>
                <c:pt idx="53">
                  <c:v>1943</c:v>
                </c:pt>
                <c:pt idx="54">
                  <c:v>1944</c:v>
                </c:pt>
                <c:pt idx="55">
                  <c:v>1945</c:v>
                </c:pt>
                <c:pt idx="56">
                  <c:v>1946</c:v>
                </c:pt>
                <c:pt idx="57">
                  <c:v>1947</c:v>
                </c:pt>
                <c:pt idx="58">
                  <c:v>1948</c:v>
                </c:pt>
                <c:pt idx="59">
                  <c:v>1949</c:v>
                </c:pt>
                <c:pt idx="60">
                  <c:v>1950</c:v>
                </c:pt>
                <c:pt idx="61">
                  <c:v>1951</c:v>
                </c:pt>
                <c:pt idx="62">
                  <c:v>1952</c:v>
                </c:pt>
                <c:pt idx="63">
                  <c:v>1953.125</c:v>
                </c:pt>
                <c:pt idx="64">
                  <c:v>1953.375</c:v>
                </c:pt>
                <c:pt idx="65">
                  <c:v>1953.625</c:v>
                </c:pt>
                <c:pt idx="66">
                  <c:v>1953.875</c:v>
                </c:pt>
                <c:pt idx="67">
                  <c:v>1954.125</c:v>
                </c:pt>
                <c:pt idx="68">
                  <c:v>1954.375</c:v>
                </c:pt>
                <c:pt idx="69">
                  <c:v>1954.625</c:v>
                </c:pt>
                <c:pt idx="70">
                  <c:v>1954.875</c:v>
                </c:pt>
                <c:pt idx="71">
                  <c:v>1955.125</c:v>
                </c:pt>
                <c:pt idx="72">
                  <c:v>1955.375</c:v>
                </c:pt>
                <c:pt idx="73">
                  <c:v>1955.625</c:v>
                </c:pt>
                <c:pt idx="74">
                  <c:v>1955.875</c:v>
                </c:pt>
                <c:pt idx="75">
                  <c:v>1956.125</c:v>
                </c:pt>
                <c:pt idx="76">
                  <c:v>1956.375</c:v>
                </c:pt>
                <c:pt idx="77">
                  <c:v>1956.625</c:v>
                </c:pt>
                <c:pt idx="78">
                  <c:v>1956.875</c:v>
                </c:pt>
                <c:pt idx="79">
                  <c:v>1957.125</c:v>
                </c:pt>
                <c:pt idx="80">
                  <c:v>1957.375</c:v>
                </c:pt>
                <c:pt idx="81">
                  <c:v>1957.625</c:v>
                </c:pt>
                <c:pt idx="82">
                  <c:v>1957.875</c:v>
                </c:pt>
                <c:pt idx="83">
                  <c:v>1958.125</c:v>
                </c:pt>
                <c:pt idx="84">
                  <c:v>1958.375</c:v>
                </c:pt>
                <c:pt idx="85">
                  <c:v>1958.625</c:v>
                </c:pt>
                <c:pt idx="86">
                  <c:v>1958.875</c:v>
                </c:pt>
                <c:pt idx="87">
                  <c:v>1959.125</c:v>
                </c:pt>
                <c:pt idx="88">
                  <c:v>1959.375</c:v>
                </c:pt>
                <c:pt idx="89">
                  <c:v>1959.625</c:v>
                </c:pt>
                <c:pt idx="90">
                  <c:v>1959.875</c:v>
                </c:pt>
                <c:pt idx="91">
                  <c:v>1960.125</c:v>
                </c:pt>
                <c:pt idx="92">
                  <c:v>1960.375</c:v>
                </c:pt>
                <c:pt idx="93">
                  <c:v>1960.625</c:v>
                </c:pt>
                <c:pt idx="94">
                  <c:v>1960.875</c:v>
                </c:pt>
                <c:pt idx="95">
                  <c:v>1961.125</c:v>
                </c:pt>
                <c:pt idx="96">
                  <c:v>1961.375</c:v>
                </c:pt>
                <c:pt idx="97">
                  <c:v>1961.625</c:v>
                </c:pt>
                <c:pt idx="98">
                  <c:v>1961.875</c:v>
                </c:pt>
                <c:pt idx="99">
                  <c:v>1962.125</c:v>
                </c:pt>
                <c:pt idx="100">
                  <c:v>1962.375</c:v>
                </c:pt>
                <c:pt idx="101">
                  <c:v>1962.625</c:v>
                </c:pt>
                <c:pt idx="102">
                  <c:v>1962.875</c:v>
                </c:pt>
                <c:pt idx="103">
                  <c:v>1963.125</c:v>
                </c:pt>
                <c:pt idx="104">
                  <c:v>1963.375</c:v>
                </c:pt>
                <c:pt idx="105">
                  <c:v>1963.625</c:v>
                </c:pt>
                <c:pt idx="106">
                  <c:v>1963.875</c:v>
                </c:pt>
                <c:pt idx="107">
                  <c:v>1964.125</c:v>
                </c:pt>
                <c:pt idx="108">
                  <c:v>1964.375</c:v>
                </c:pt>
                <c:pt idx="109">
                  <c:v>1964.625</c:v>
                </c:pt>
                <c:pt idx="110">
                  <c:v>1964.875</c:v>
                </c:pt>
                <c:pt idx="111">
                  <c:v>1965.125</c:v>
                </c:pt>
                <c:pt idx="112">
                  <c:v>1965.375</c:v>
                </c:pt>
                <c:pt idx="113">
                  <c:v>1965.625</c:v>
                </c:pt>
                <c:pt idx="114">
                  <c:v>1965.875</c:v>
                </c:pt>
                <c:pt idx="115">
                  <c:v>1966.125</c:v>
                </c:pt>
                <c:pt idx="116">
                  <c:v>1966.375</c:v>
                </c:pt>
                <c:pt idx="117">
                  <c:v>1966.625</c:v>
                </c:pt>
                <c:pt idx="118">
                  <c:v>1966.875</c:v>
                </c:pt>
                <c:pt idx="119">
                  <c:v>1967.125</c:v>
                </c:pt>
                <c:pt idx="120">
                  <c:v>1967.375</c:v>
                </c:pt>
                <c:pt idx="121">
                  <c:v>1967.625</c:v>
                </c:pt>
                <c:pt idx="122">
                  <c:v>1967.875</c:v>
                </c:pt>
                <c:pt idx="123">
                  <c:v>1968.125</c:v>
                </c:pt>
                <c:pt idx="124">
                  <c:v>1968.375</c:v>
                </c:pt>
                <c:pt idx="125">
                  <c:v>1968.625</c:v>
                </c:pt>
                <c:pt idx="126">
                  <c:v>1968.875</c:v>
                </c:pt>
                <c:pt idx="127">
                  <c:v>1969.125</c:v>
                </c:pt>
                <c:pt idx="128">
                  <c:v>1969.375</c:v>
                </c:pt>
                <c:pt idx="129">
                  <c:v>1969.625</c:v>
                </c:pt>
                <c:pt idx="130">
                  <c:v>1969.875</c:v>
                </c:pt>
                <c:pt idx="131">
                  <c:v>1970.125</c:v>
                </c:pt>
                <c:pt idx="132">
                  <c:v>1970.375</c:v>
                </c:pt>
                <c:pt idx="133">
                  <c:v>1970.625</c:v>
                </c:pt>
                <c:pt idx="134">
                  <c:v>1970.875</c:v>
                </c:pt>
                <c:pt idx="135">
                  <c:v>1971.125</c:v>
                </c:pt>
                <c:pt idx="136">
                  <c:v>1971.375</c:v>
                </c:pt>
                <c:pt idx="137">
                  <c:v>1971.625</c:v>
                </c:pt>
                <c:pt idx="138">
                  <c:v>1971.875</c:v>
                </c:pt>
                <c:pt idx="139">
                  <c:v>1972.125</c:v>
                </c:pt>
                <c:pt idx="140">
                  <c:v>1972.375</c:v>
                </c:pt>
                <c:pt idx="141">
                  <c:v>1972.625</c:v>
                </c:pt>
                <c:pt idx="142">
                  <c:v>1972.875</c:v>
                </c:pt>
                <c:pt idx="143">
                  <c:v>1973.125</c:v>
                </c:pt>
                <c:pt idx="144">
                  <c:v>1973.375</c:v>
                </c:pt>
                <c:pt idx="145">
                  <c:v>1973.625</c:v>
                </c:pt>
                <c:pt idx="146">
                  <c:v>1973.875</c:v>
                </c:pt>
                <c:pt idx="147">
                  <c:v>1974.125</c:v>
                </c:pt>
                <c:pt idx="148">
                  <c:v>1974.375</c:v>
                </c:pt>
                <c:pt idx="149">
                  <c:v>1974.625</c:v>
                </c:pt>
                <c:pt idx="150">
                  <c:v>1974.875</c:v>
                </c:pt>
                <c:pt idx="151">
                  <c:v>1975.125</c:v>
                </c:pt>
                <c:pt idx="152">
                  <c:v>1975.375</c:v>
                </c:pt>
                <c:pt idx="153">
                  <c:v>1975.625</c:v>
                </c:pt>
                <c:pt idx="154">
                  <c:v>1975.875</c:v>
                </c:pt>
                <c:pt idx="155">
                  <c:v>1976.125</c:v>
                </c:pt>
                <c:pt idx="156">
                  <c:v>1976.375</c:v>
                </c:pt>
                <c:pt idx="157">
                  <c:v>1976.625</c:v>
                </c:pt>
                <c:pt idx="158">
                  <c:v>1976.875</c:v>
                </c:pt>
                <c:pt idx="159">
                  <c:v>1977.125</c:v>
                </c:pt>
                <c:pt idx="160">
                  <c:v>1977.375</c:v>
                </c:pt>
                <c:pt idx="161">
                  <c:v>1977.625</c:v>
                </c:pt>
                <c:pt idx="162">
                  <c:v>1977.875</c:v>
                </c:pt>
                <c:pt idx="163">
                  <c:v>1978.125</c:v>
                </c:pt>
                <c:pt idx="164">
                  <c:v>1978.375</c:v>
                </c:pt>
                <c:pt idx="165">
                  <c:v>1978.625</c:v>
                </c:pt>
                <c:pt idx="166">
                  <c:v>1978.875</c:v>
                </c:pt>
                <c:pt idx="167">
                  <c:v>1979.125</c:v>
                </c:pt>
                <c:pt idx="168">
                  <c:v>1979.375</c:v>
                </c:pt>
                <c:pt idx="169">
                  <c:v>1979.625</c:v>
                </c:pt>
                <c:pt idx="170">
                  <c:v>1979.875</c:v>
                </c:pt>
                <c:pt idx="171">
                  <c:v>1980.125</c:v>
                </c:pt>
                <c:pt idx="172">
                  <c:v>1980.375</c:v>
                </c:pt>
                <c:pt idx="173">
                  <c:v>1980.625</c:v>
                </c:pt>
                <c:pt idx="174">
                  <c:v>1980.875</c:v>
                </c:pt>
                <c:pt idx="175">
                  <c:v>1981.125</c:v>
                </c:pt>
                <c:pt idx="176">
                  <c:v>1981.375</c:v>
                </c:pt>
                <c:pt idx="177">
                  <c:v>1981.625</c:v>
                </c:pt>
                <c:pt idx="178">
                  <c:v>1981.875</c:v>
                </c:pt>
                <c:pt idx="179">
                  <c:v>1982.125</c:v>
                </c:pt>
                <c:pt idx="180">
                  <c:v>1982.375</c:v>
                </c:pt>
                <c:pt idx="181">
                  <c:v>1982.625</c:v>
                </c:pt>
                <c:pt idx="182">
                  <c:v>1982.875</c:v>
                </c:pt>
                <c:pt idx="183">
                  <c:v>1983.125</c:v>
                </c:pt>
                <c:pt idx="184">
                  <c:v>1983.375</c:v>
                </c:pt>
                <c:pt idx="185">
                  <c:v>1983.625</c:v>
                </c:pt>
                <c:pt idx="186">
                  <c:v>1983.875</c:v>
                </c:pt>
                <c:pt idx="187">
                  <c:v>1984.125</c:v>
                </c:pt>
                <c:pt idx="188">
                  <c:v>1984.375</c:v>
                </c:pt>
                <c:pt idx="189">
                  <c:v>1984.625</c:v>
                </c:pt>
                <c:pt idx="190">
                  <c:v>1984.875</c:v>
                </c:pt>
                <c:pt idx="191">
                  <c:v>1985.125</c:v>
                </c:pt>
                <c:pt idx="192">
                  <c:v>1985.375</c:v>
                </c:pt>
                <c:pt idx="193">
                  <c:v>1985.625</c:v>
                </c:pt>
                <c:pt idx="194">
                  <c:v>1985.875</c:v>
                </c:pt>
                <c:pt idx="195">
                  <c:v>1986.125</c:v>
                </c:pt>
                <c:pt idx="196">
                  <c:v>1986.375</c:v>
                </c:pt>
                <c:pt idx="197">
                  <c:v>1986.625</c:v>
                </c:pt>
                <c:pt idx="198">
                  <c:v>1986.875</c:v>
                </c:pt>
                <c:pt idx="199">
                  <c:v>1987.125</c:v>
                </c:pt>
                <c:pt idx="200">
                  <c:v>1987.375</c:v>
                </c:pt>
                <c:pt idx="201">
                  <c:v>1987.625</c:v>
                </c:pt>
                <c:pt idx="202">
                  <c:v>1987.875</c:v>
                </c:pt>
                <c:pt idx="203">
                  <c:v>1988.125</c:v>
                </c:pt>
                <c:pt idx="204">
                  <c:v>1988.375</c:v>
                </c:pt>
                <c:pt idx="205">
                  <c:v>1988.625</c:v>
                </c:pt>
                <c:pt idx="206">
                  <c:v>1988.875</c:v>
                </c:pt>
                <c:pt idx="207">
                  <c:v>1989.125</c:v>
                </c:pt>
                <c:pt idx="208">
                  <c:v>1989.375</c:v>
                </c:pt>
                <c:pt idx="209">
                  <c:v>1989.625</c:v>
                </c:pt>
                <c:pt idx="210">
                  <c:v>1989.875</c:v>
                </c:pt>
                <c:pt idx="211">
                  <c:v>1990.125</c:v>
                </c:pt>
                <c:pt idx="212">
                  <c:v>1990.375</c:v>
                </c:pt>
                <c:pt idx="213">
                  <c:v>1990.625</c:v>
                </c:pt>
                <c:pt idx="214">
                  <c:v>1990.875</c:v>
                </c:pt>
                <c:pt idx="215">
                  <c:v>1991.125</c:v>
                </c:pt>
                <c:pt idx="216">
                  <c:v>1991.375</c:v>
                </c:pt>
                <c:pt idx="217">
                  <c:v>1991.625</c:v>
                </c:pt>
                <c:pt idx="218">
                  <c:v>1991.875</c:v>
                </c:pt>
                <c:pt idx="219">
                  <c:v>1992.125</c:v>
                </c:pt>
                <c:pt idx="220">
                  <c:v>1992.375</c:v>
                </c:pt>
                <c:pt idx="221">
                  <c:v>1992.625</c:v>
                </c:pt>
                <c:pt idx="222">
                  <c:v>1992.875</c:v>
                </c:pt>
                <c:pt idx="223">
                  <c:v>1993.125</c:v>
                </c:pt>
                <c:pt idx="224">
                  <c:v>1993.375</c:v>
                </c:pt>
                <c:pt idx="225">
                  <c:v>1993.625</c:v>
                </c:pt>
                <c:pt idx="226">
                  <c:v>1993.875</c:v>
                </c:pt>
                <c:pt idx="227">
                  <c:v>1994.125</c:v>
                </c:pt>
                <c:pt idx="228">
                  <c:v>1994.375</c:v>
                </c:pt>
                <c:pt idx="229">
                  <c:v>1994.625</c:v>
                </c:pt>
                <c:pt idx="230">
                  <c:v>1994.875</c:v>
                </c:pt>
                <c:pt idx="231">
                  <c:v>1995.125</c:v>
                </c:pt>
                <c:pt idx="232">
                  <c:v>1995.375</c:v>
                </c:pt>
                <c:pt idx="233">
                  <c:v>1995.625</c:v>
                </c:pt>
                <c:pt idx="234">
                  <c:v>1995.875</c:v>
                </c:pt>
                <c:pt idx="235">
                  <c:v>1996.125</c:v>
                </c:pt>
                <c:pt idx="236">
                  <c:v>1996.375</c:v>
                </c:pt>
                <c:pt idx="237">
                  <c:v>1996.625</c:v>
                </c:pt>
                <c:pt idx="238">
                  <c:v>1996.875</c:v>
                </c:pt>
                <c:pt idx="239">
                  <c:v>1997.125</c:v>
                </c:pt>
                <c:pt idx="240">
                  <c:v>1997.375</c:v>
                </c:pt>
                <c:pt idx="241">
                  <c:v>1997.625</c:v>
                </c:pt>
                <c:pt idx="242">
                  <c:v>1997.875</c:v>
                </c:pt>
                <c:pt idx="243">
                  <c:v>1998.125</c:v>
                </c:pt>
                <c:pt idx="244">
                  <c:v>1998.375</c:v>
                </c:pt>
                <c:pt idx="245">
                  <c:v>1998.625</c:v>
                </c:pt>
                <c:pt idx="246">
                  <c:v>1998.875</c:v>
                </c:pt>
                <c:pt idx="247">
                  <c:v>1999.125</c:v>
                </c:pt>
                <c:pt idx="248">
                  <c:v>1999.375</c:v>
                </c:pt>
                <c:pt idx="249">
                  <c:v>1999.625</c:v>
                </c:pt>
                <c:pt idx="250">
                  <c:v>1999.875</c:v>
                </c:pt>
                <c:pt idx="251">
                  <c:v>2000.125</c:v>
                </c:pt>
                <c:pt idx="252">
                  <c:v>2000.375</c:v>
                </c:pt>
                <c:pt idx="253">
                  <c:v>2000.625</c:v>
                </c:pt>
                <c:pt idx="254">
                  <c:v>2000.875</c:v>
                </c:pt>
                <c:pt idx="255">
                  <c:v>2001.125</c:v>
                </c:pt>
                <c:pt idx="256">
                  <c:v>2001.375</c:v>
                </c:pt>
                <c:pt idx="257">
                  <c:v>2001.625</c:v>
                </c:pt>
                <c:pt idx="258">
                  <c:v>2001.875</c:v>
                </c:pt>
                <c:pt idx="259">
                  <c:v>2002.125</c:v>
                </c:pt>
                <c:pt idx="260">
                  <c:v>2002.375</c:v>
                </c:pt>
                <c:pt idx="261">
                  <c:v>2002.625</c:v>
                </c:pt>
                <c:pt idx="262">
                  <c:v>2002.875</c:v>
                </c:pt>
                <c:pt idx="263">
                  <c:v>2003.125</c:v>
                </c:pt>
                <c:pt idx="264">
                  <c:v>2003.375</c:v>
                </c:pt>
                <c:pt idx="265">
                  <c:v>2003.625</c:v>
                </c:pt>
                <c:pt idx="266">
                  <c:v>2003.875</c:v>
                </c:pt>
                <c:pt idx="267">
                  <c:v>2004.125</c:v>
                </c:pt>
                <c:pt idx="268">
                  <c:v>2004.375</c:v>
                </c:pt>
                <c:pt idx="269">
                  <c:v>2004.625</c:v>
                </c:pt>
                <c:pt idx="270">
                  <c:v>2004.875</c:v>
                </c:pt>
                <c:pt idx="271">
                  <c:v>2005.125</c:v>
                </c:pt>
                <c:pt idx="272">
                  <c:v>2005.375</c:v>
                </c:pt>
                <c:pt idx="273">
                  <c:v>2005.625</c:v>
                </c:pt>
                <c:pt idx="274">
                  <c:v>2005.875</c:v>
                </c:pt>
                <c:pt idx="275">
                  <c:v>2006.125</c:v>
                </c:pt>
                <c:pt idx="276">
                  <c:v>2006.375</c:v>
                </c:pt>
                <c:pt idx="277">
                  <c:v>2006.625</c:v>
                </c:pt>
                <c:pt idx="278">
                  <c:v>2006.875</c:v>
                </c:pt>
                <c:pt idx="279">
                  <c:v>2007.125</c:v>
                </c:pt>
                <c:pt idx="280">
                  <c:v>2007.375</c:v>
                </c:pt>
                <c:pt idx="281">
                  <c:v>2007.625</c:v>
                </c:pt>
                <c:pt idx="282">
                  <c:v>2007.875</c:v>
                </c:pt>
                <c:pt idx="283">
                  <c:v>2008.125</c:v>
                </c:pt>
                <c:pt idx="284">
                  <c:v>2008.375</c:v>
                </c:pt>
                <c:pt idx="285">
                  <c:v>2008.625</c:v>
                </c:pt>
                <c:pt idx="286">
                  <c:v>2008.875</c:v>
                </c:pt>
                <c:pt idx="287">
                  <c:v>2009.125</c:v>
                </c:pt>
                <c:pt idx="288">
                  <c:v>2009.375</c:v>
                </c:pt>
                <c:pt idx="289">
                  <c:v>2009.625</c:v>
                </c:pt>
                <c:pt idx="290">
                  <c:v>2009.875</c:v>
                </c:pt>
                <c:pt idx="291">
                  <c:v>2010.125</c:v>
                </c:pt>
                <c:pt idx="292">
                  <c:v>2010.375</c:v>
                </c:pt>
                <c:pt idx="293">
                  <c:v>2010.625</c:v>
                </c:pt>
                <c:pt idx="294">
                  <c:v>2010.875</c:v>
                </c:pt>
                <c:pt idx="295">
                  <c:v>2011.125</c:v>
                </c:pt>
                <c:pt idx="296">
                  <c:v>2011.375</c:v>
                </c:pt>
                <c:pt idx="297">
                  <c:v>2011.625</c:v>
                </c:pt>
                <c:pt idx="298">
                  <c:v>2011.875</c:v>
                </c:pt>
                <c:pt idx="299">
                  <c:v>2012.125</c:v>
                </c:pt>
                <c:pt idx="300">
                  <c:v>2012.375</c:v>
                </c:pt>
                <c:pt idx="301">
                  <c:v>2012.625</c:v>
                </c:pt>
                <c:pt idx="302">
                  <c:v>2012.875</c:v>
                </c:pt>
              </c:numCache>
            </c:numRef>
          </c:xVal>
          <c:yVal>
            <c:numRef>
              <c:f>Data!$B$8:$B$310</c:f>
              <c:numCache>
                <c:formatCode>General</c:formatCode>
                <c:ptCount val="303"/>
                <c:pt idx="0">
                  <c:v>100</c:v>
                </c:pt>
                <c:pt idx="1">
                  <c:v>88.011791056563922</c:v>
                </c:pt>
                <c:pt idx="2">
                  <c:v>95.421736182503253</c:v>
                </c:pt>
                <c:pt idx="3">
                  <c:v>92.297385480981958</c:v>
                </c:pt>
                <c:pt idx="4">
                  <c:v>123.98048277944352</c:v>
                </c:pt>
                <c:pt idx="5">
                  <c:v>117.45509156635747</c:v>
                </c:pt>
                <c:pt idx="6">
                  <c:v>100.30299018534109</c:v>
                </c:pt>
                <c:pt idx="7">
                  <c:v>106.51570280594892</c:v>
                </c:pt>
                <c:pt idx="8">
                  <c:v>110.18413977609028</c:v>
                </c:pt>
                <c:pt idx="9">
                  <c:v>103.8531133418475</c:v>
                </c:pt>
                <c:pt idx="10">
                  <c:v>101.57429475419818</c:v>
                </c:pt>
                <c:pt idx="11">
                  <c:v>87.326095502592906</c:v>
                </c:pt>
                <c:pt idx="12">
                  <c:v>100.47364450144372</c:v>
                </c:pt>
                <c:pt idx="13">
                  <c:v>93.074892384752673</c:v>
                </c:pt>
                <c:pt idx="14">
                  <c:v>101.85435896630196</c:v>
                </c:pt>
                <c:pt idx="15">
                  <c:v>87.248547527897486</c:v>
                </c:pt>
                <c:pt idx="16">
                  <c:v>103.52516731881617</c:v>
                </c:pt>
                <c:pt idx="17">
                  <c:v>109.31652066458433</c:v>
                </c:pt>
                <c:pt idx="18">
                  <c:v>100.81918235205104</c:v>
                </c:pt>
                <c:pt idx="19">
                  <c:v>95.380413785817694</c:v>
                </c:pt>
                <c:pt idx="20">
                  <c:v>93.110636707228394</c:v>
                </c:pt>
                <c:pt idx="21">
                  <c:v>97.543336044855209</c:v>
                </c:pt>
                <c:pt idx="22">
                  <c:v>102.36516183529952</c:v>
                </c:pt>
                <c:pt idx="23">
                  <c:v>95.408560799230941</c:v>
                </c:pt>
                <c:pt idx="24">
                  <c:v>96.977163697895605</c:v>
                </c:pt>
                <c:pt idx="25">
                  <c:v>88.148763797861534</c:v>
                </c:pt>
                <c:pt idx="26">
                  <c:v>93.724851648340447</c:v>
                </c:pt>
                <c:pt idx="27">
                  <c:v>85.009037418622171</c:v>
                </c:pt>
                <c:pt idx="28">
                  <c:v>75.566621063295287</c:v>
                </c:pt>
                <c:pt idx="29">
                  <c:v>70.513795355548964</c:v>
                </c:pt>
                <c:pt idx="30">
                  <c:v>66.074149070036938</c:v>
                </c:pt>
                <c:pt idx="31">
                  <c:v>65.61430847947112</c:v>
                </c:pt>
                <c:pt idx="32">
                  <c:v>74.796197141017629</c:v>
                </c:pt>
                <c:pt idx="33">
                  <c:v>76.35007781532083</c:v>
                </c:pt>
                <c:pt idx="34">
                  <c:v>74.286977883195519</c:v>
                </c:pt>
                <c:pt idx="35">
                  <c:v>78.162820207536157</c:v>
                </c:pt>
                <c:pt idx="36">
                  <c:v>72.490601552443806</c:v>
                </c:pt>
                <c:pt idx="37">
                  <c:v>71.3803012109625</c:v>
                </c:pt>
                <c:pt idx="38">
                  <c:v>73.282129873181276</c:v>
                </c:pt>
                <c:pt idx="39">
                  <c:v>72.61432987989275</c:v>
                </c:pt>
                <c:pt idx="40">
                  <c:v>69.491913695057377</c:v>
                </c:pt>
                <c:pt idx="41">
                  <c:v>68.645203207023926</c:v>
                </c:pt>
                <c:pt idx="42">
                  <c:v>68.337193512212096</c:v>
                </c:pt>
                <c:pt idx="43">
                  <c:v>72.86594697645333</c:v>
                </c:pt>
                <c:pt idx="44">
                  <c:v>73.279411128565442</c:v>
                </c:pt>
                <c:pt idx="45">
                  <c:v>78.069999028619648</c:v>
                </c:pt>
                <c:pt idx="46">
                  <c:v>79.41489504934907</c:v>
                </c:pt>
                <c:pt idx="47">
                  <c:v>79.717617806811873</c:v>
                </c:pt>
                <c:pt idx="48">
                  <c:v>78.464652936533838</c:v>
                </c:pt>
                <c:pt idx="49">
                  <c:v>78.549684934929175</c:v>
                </c:pt>
                <c:pt idx="50">
                  <c:v>81.730806328031065</c:v>
                </c:pt>
                <c:pt idx="51">
                  <c:v>73.815883429282977</c:v>
                </c:pt>
                <c:pt idx="52">
                  <c:v>68.502826828783725</c:v>
                </c:pt>
                <c:pt idx="53">
                  <c:v>70.922974200816952</c:v>
                </c:pt>
                <c:pt idx="54">
                  <c:v>80.308995786372648</c:v>
                </c:pt>
                <c:pt idx="55">
                  <c:v>87.750046120937512</c:v>
                </c:pt>
                <c:pt idx="56">
                  <c:v>106.50589550863113</c:v>
                </c:pt>
                <c:pt idx="57">
                  <c:v>109.32967071418366</c:v>
                </c:pt>
                <c:pt idx="58">
                  <c:v>101.22257950824535</c:v>
                </c:pt>
                <c:pt idx="59">
                  <c:v>100.04660762637596</c:v>
                </c:pt>
                <c:pt idx="60">
                  <c:v>105.89483934250829</c:v>
                </c:pt>
                <c:pt idx="61">
                  <c:v>103.89866872416337</c:v>
                </c:pt>
                <c:pt idx="62">
                  <c:v>103.97432747997286</c:v>
                </c:pt>
                <c:pt idx="63">
                  <c:v>114.71330928920199</c:v>
                </c:pt>
                <c:pt idx="64">
                  <c:v>115.06859634855687</c:v>
                </c:pt>
                <c:pt idx="65">
                  <c:v>114.65067005952098</c:v>
                </c:pt>
                <c:pt idx="66">
                  <c:v>113.8451587802784</c:v>
                </c:pt>
                <c:pt idx="67">
                  <c:v>114.31229057769039</c:v>
                </c:pt>
                <c:pt idx="68">
                  <c:v>114.69474951744463</c:v>
                </c:pt>
                <c:pt idx="69">
                  <c:v>115.01494007797587</c:v>
                </c:pt>
                <c:pt idx="70">
                  <c:v>115.62041813384218</c:v>
                </c:pt>
                <c:pt idx="71">
                  <c:v>115.92071975917248</c:v>
                </c:pt>
                <c:pt idx="72">
                  <c:v>115.12431786769727</c:v>
                </c:pt>
                <c:pt idx="73">
                  <c:v>115.97305379723173</c:v>
                </c:pt>
                <c:pt idx="74">
                  <c:v>115.54192720318999</c:v>
                </c:pt>
                <c:pt idx="75">
                  <c:v>115.04738518083417</c:v>
                </c:pt>
                <c:pt idx="76">
                  <c:v>114.1805437963869</c:v>
                </c:pt>
                <c:pt idx="77">
                  <c:v>114.29578216105507</c:v>
                </c:pt>
                <c:pt idx="78">
                  <c:v>113.79424626429815</c:v>
                </c:pt>
                <c:pt idx="79">
                  <c:v>114.45199308250254</c:v>
                </c:pt>
                <c:pt idx="80">
                  <c:v>114.44923167653637</c:v>
                </c:pt>
                <c:pt idx="81">
                  <c:v>112.83157469170899</c:v>
                </c:pt>
                <c:pt idx="82">
                  <c:v>113.66643650962764</c:v>
                </c:pt>
                <c:pt idx="83">
                  <c:v>112.84587826830968</c:v>
                </c:pt>
                <c:pt idx="84">
                  <c:v>112.53287326619758</c:v>
                </c:pt>
                <c:pt idx="85">
                  <c:v>111.6152673880171</c:v>
                </c:pt>
                <c:pt idx="86">
                  <c:v>111.79709712424646</c:v>
                </c:pt>
                <c:pt idx="87">
                  <c:v>111.24864789659665</c:v>
                </c:pt>
                <c:pt idx="88">
                  <c:v>111.53379638992367</c:v>
                </c:pt>
                <c:pt idx="89">
                  <c:v>110.56758383376754</c:v>
                </c:pt>
                <c:pt idx="90">
                  <c:v>110.45832379264253</c:v>
                </c:pt>
                <c:pt idx="91">
                  <c:v>110.91595148288056</c:v>
                </c:pt>
                <c:pt idx="92">
                  <c:v>109.92370852929733</c:v>
                </c:pt>
                <c:pt idx="93">
                  <c:v>109.79180332595949</c:v>
                </c:pt>
                <c:pt idx="94">
                  <c:v>109.64957451455453</c:v>
                </c:pt>
                <c:pt idx="95">
                  <c:v>109.45136487154195</c:v>
                </c:pt>
                <c:pt idx="96">
                  <c:v>109.25315522852938</c:v>
                </c:pt>
                <c:pt idx="97">
                  <c:v>108.99733264928112</c:v>
                </c:pt>
                <c:pt idx="98">
                  <c:v>109.50924208730162</c:v>
                </c:pt>
                <c:pt idx="99">
                  <c:v>109.8242632799296</c:v>
                </c:pt>
                <c:pt idx="100">
                  <c:v>109.44900210758551</c:v>
                </c:pt>
                <c:pt idx="101">
                  <c:v>109.32171090703669</c:v>
                </c:pt>
                <c:pt idx="102">
                  <c:v>108.72894288319351</c:v>
                </c:pt>
                <c:pt idx="103">
                  <c:v>109.07867858224597</c:v>
                </c:pt>
                <c:pt idx="104">
                  <c:v>109.41822161975952</c:v>
                </c:pt>
                <c:pt idx="105">
                  <c:v>108.85931847856953</c:v>
                </c:pt>
                <c:pt idx="106">
                  <c:v>109.11955678083646</c:v>
                </c:pt>
                <c:pt idx="107">
                  <c:v>109.53103360184021</c:v>
                </c:pt>
                <c:pt idx="108">
                  <c:v>109.11049560197274</c:v>
                </c:pt>
                <c:pt idx="109">
                  <c:v>109.05456318749171</c:v>
                </c:pt>
                <c:pt idx="110">
                  <c:v>109.85224546785996</c:v>
                </c:pt>
                <c:pt idx="111">
                  <c:v>110.18169117156519</c:v>
                </c:pt>
                <c:pt idx="112">
                  <c:v>108.95318955222501</c:v>
                </c:pt>
                <c:pt idx="113">
                  <c:v>108.45053162346962</c:v>
                </c:pt>
                <c:pt idx="114">
                  <c:v>109.26365971434205</c:v>
                </c:pt>
                <c:pt idx="115">
                  <c:v>109.51444290887802</c:v>
                </c:pt>
                <c:pt idx="116">
                  <c:v>108.07518856993205</c:v>
                </c:pt>
                <c:pt idx="117">
                  <c:v>107.51915628387295</c:v>
                </c:pt>
                <c:pt idx="118">
                  <c:v>106.67871922086582</c:v>
                </c:pt>
                <c:pt idx="119">
                  <c:v>106.71462589175805</c:v>
                </c:pt>
                <c:pt idx="120">
                  <c:v>106.49810107272199</c:v>
                </c:pt>
                <c:pt idx="121">
                  <c:v>106.31965251194333</c:v>
                </c:pt>
                <c:pt idx="122">
                  <c:v>106.38976108597032</c:v>
                </c:pt>
                <c:pt idx="123">
                  <c:v>105.76536302344834</c:v>
                </c:pt>
                <c:pt idx="124">
                  <c:v>104.94601359060039</c:v>
                </c:pt>
                <c:pt idx="125">
                  <c:v>104.49180748308471</c:v>
                </c:pt>
                <c:pt idx="126">
                  <c:v>105.21529351512427</c:v>
                </c:pt>
                <c:pt idx="127">
                  <c:v>106.45238616052252</c:v>
                </c:pt>
                <c:pt idx="128">
                  <c:v>105.6687822792409</c:v>
                </c:pt>
                <c:pt idx="129">
                  <c:v>106.2554498232284</c:v>
                </c:pt>
                <c:pt idx="130">
                  <c:v>106.95307314055185</c:v>
                </c:pt>
                <c:pt idx="131">
                  <c:v>107.85100553166268</c:v>
                </c:pt>
                <c:pt idx="132">
                  <c:v>107.76179498468832</c:v>
                </c:pt>
                <c:pt idx="133">
                  <c:v>108.43998746232398</c:v>
                </c:pt>
                <c:pt idx="134">
                  <c:v>109.55781451738324</c:v>
                </c:pt>
                <c:pt idx="135">
                  <c:v>109.16909043521149</c:v>
                </c:pt>
                <c:pt idx="136">
                  <c:v>109.53074758642428</c:v>
                </c:pt>
                <c:pt idx="137">
                  <c:v>109.42535898717615</c:v>
                </c:pt>
                <c:pt idx="138">
                  <c:v>110.19002291036777</c:v>
                </c:pt>
                <c:pt idx="139">
                  <c:v>110.60233113434924</c:v>
                </c:pt>
                <c:pt idx="140">
                  <c:v>110.19099728881727</c:v>
                </c:pt>
                <c:pt idx="141">
                  <c:v>111.05624800969099</c:v>
                </c:pt>
                <c:pt idx="142">
                  <c:v>110.08985295562924</c:v>
                </c:pt>
                <c:pt idx="143">
                  <c:v>109.17591860707375</c:v>
                </c:pt>
                <c:pt idx="144">
                  <c:v>106.96992561599191</c:v>
                </c:pt>
                <c:pt idx="145">
                  <c:v>106.21298619389775</c:v>
                </c:pt>
                <c:pt idx="146">
                  <c:v>105.07614780420131</c:v>
                </c:pt>
                <c:pt idx="147">
                  <c:v>105.20423412602877</c:v>
                </c:pt>
                <c:pt idx="148">
                  <c:v>104.0554376899297</c:v>
                </c:pt>
                <c:pt idx="149">
                  <c:v>103.11523653430042</c:v>
                </c:pt>
                <c:pt idx="150">
                  <c:v>102.50518356989708</c:v>
                </c:pt>
                <c:pt idx="151">
                  <c:v>105.16326473670145</c:v>
                </c:pt>
                <c:pt idx="152">
                  <c:v>106.06180179769233</c:v>
                </c:pt>
                <c:pt idx="153">
                  <c:v>103.08230142626144</c:v>
                </c:pt>
                <c:pt idx="154">
                  <c:v>103.45499096604462</c:v>
                </c:pt>
                <c:pt idx="155">
                  <c:v>103.57332621268556</c:v>
                </c:pt>
                <c:pt idx="156">
                  <c:v>106.27582736805033</c:v>
                </c:pt>
                <c:pt idx="157">
                  <c:v>105.46415730397329</c:v>
                </c:pt>
                <c:pt idx="158">
                  <c:v>105.57522632717823</c:v>
                </c:pt>
                <c:pt idx="159">
                  <c:v>107.89166617353146</c:v>
                </c:pt>
                <c:pt idx="160">
                  <c:v>110.02202600410504</c:v>
                </c:pt>
                <c:pt idx="161">
                  <c:v>110.64474069792945</c:v>
                </c:pt>
                <c:pt idx="162">
                  <c:v>113.32589041241711</c:v>
                </c:pt>
                <c:pt idx="163">
                  <c:v>115.26797305968456</c:v>
                </c:pt>
                <c:pt idx="164">
                  <c:v>117.34659650139807</c:v>
                </c:pt>
                <c:pt idx="165">
                  <c:v>117.39331447543456</c:v>
                </c:pt>
                <c:pt idx="166">
                  <c:v>118.39473066866243</c:v>
                </c:pt>
                <c:pt idx="167">
                  <c:v>121.80526509387269</c:v>
                </c:pt>
                <c:pt idx="168">
                  <c:v>121.38688016179769</c:v>
                </c:pt>
                <c:pt idx="169">
                  <c:v>119.79434086639687</c:v>
                </c:pt>
                <c:pt idx="170">
                  <c:v>118.81567384329294</c:v>
                </c:pt>
                <c:pt idx="171">
                  <c:v>116.71236797782032</c:v>
                </c:pt>
                <c:pt idx="172">
                  <c:v>113.83908238541819</c:v>
                </c:pt>
                <c:pt idx="173">
                  <c:v>114.9356303382876</c:v>
                </c:pt>
                <c:pt idx="174">
                  <c:v>112.36775007984593</c:v>
                </c:pt>
                <c:pt idx="175">
                  <c:v>110.20467415238298</c:v>
                </c:pt>
                <c:pt idx="176">
                  <c:v>110.18559229677648</c:v>
                </c:pt>
                <c:pt idx="177">
                  <c:v>108.63554083410807</c:v>
                </c:pt>
                <c:pt idx="178">
                  <c:v>106.87246569573651</c:v>
                </c:pt>
                <c:pt idx="179">
                  <c:v>106.97907631025748</c:v>
                </c:pt>
                <c:pt idx="180">
                  <c:v>106.80025344200619</c:v>
                </c:pt>
                <c:pt idx="181">
                  <c:v>103.30964634121574</c:v>
                </c:pt>
                <c:pt idx="182">
                  <c:v>103.31295617207668</c:v>
                </c:pt>
                <c:pt idx="183">
                  <c:v>105.63882261539626</c:v>
                </c:pt>
                <c:pt idx="184">
                  <c:v>106.04336608842389</c:v>
                </c:pt>
                <c:pt idx="185">
                  <c:v>105.31785281646698</c:v>
                </c:pt>
                <c:pt idx="186">
                  <c:v>104.5574104153302</c:v>
                </c:pt>
                <c:pt idx="187">
                  <c:v>105.16661701944602</c:v>
                </c:pt>
                <c:pt idx="188">
                  <c:v>105.63354550021437</c:v>
                </c:pt>
                <c:pt idx="189">
                  <c:v>105.64808033977388</c:v>
                </c:pt>
                <c:pt idx="190">
                  <c:v>105.4357808072195</c:v>
                </c:pt>
                <c:pt idx="191">
                  <c:v>106.69906632121021</c:v>
                </c:pt>
                <c:pt idx="192">
                  <c:v>106.97504092415871</c:v>
                </c:pt>
                <c:pt idx="193">
                  <c:v>107.8844956445844</c:v>
                </c:pt>
                <c:pt idx="194">
                  <c:v>108.27768217854448</c:v>
                </c:pt>
                <c:pt idx="195">
                  <c:v>109.48461382475593</c:v>
                </c:pt>
                <c:pt idx="196">
                  <c:v>112.77535674066353</c:v>
                </c:pt>
                <c:pt idx="197">
                  <c:v>113.6976502076301</c:v>
                </c:pt>
                <c:pt idx="198">
                  <c:v>114.6429508218676</c:v>
                </c:pt>
                <c:pt idx="199">
                  <c:v>116.09946011447204</c:v>
                </c:pt>
                <c:pt idx="200">
                  <c:v>118.35852977507095</c:v>
                </c:pt>
                <c:pt idx="201">
                  <c:v>119.46401875617717</c:v>
                </c:pt>
                <c:pt idx="202">
                  <c:v>119.46224219707703</c:v>
                </c:pt>
                <c:pt idx="203">
                  <c:v>119.93068174814648</c:v>
                </c:pt>
                <c:pt idx="204">
                  <c:v>123.11798494197086</c:v>
                </c:pt>
                <c:pt idx="205">
                  <c:v>123.82375582706543</c:v>
                </c:pt>
                <c:pt idx="206">
                  <c:v>123.31920262510788</c:v>
                </c:pt>
                <c:pt idx="207">
                  <c:v>124.48228405042319</c:v>
                </c:pt>
                <c:pt idx="208">
                  <c:v>125.79057110620322</c:v>
                </c:pt>
                <c:pt idx="209">
                  <c:v>125.84795275221266</c:v>
                </c:pt>
                <c:pt idx="210">
                  <c:v>124.89414582907371</c:v>
                </c:pt>
                <c:pt idx="211">
                  <c:v>123.47262062316022</c:v>
                </c:pt>
                <c:pt idx="212">
                  <c:v>123.39209055412292</c:v>
                </c:pt>
                <c:pt idx="213">
                  <c:v>121.04697456468587</c:v>
                </c:pt>
                <c:pt idx="214">
                  <c:v>116.28736980223509</c:v>
                </c:pt>
                <c:pt idx="215">
                  <c:v>113.54334242359266</c:v>
                </c:pt>
                <c:pt idx="216">
                  <c:v>115.07148339698134</c:v>
                </c:pt>
                <c:pt idx="217">
                  <c:v>114.85313924282451</c:v>
                </c:pt>
                <c:pt idx="218">
                  <c:v>113.07752275182638</c:v>
                </c:pt>
                <c:pt idx="219">
                  <c:v>111.97687454020769</c:v>
                </c:pt>
                <c:pt idx="220">
                  <c:v>112.61361246035617</c:v>
                </c:pt>
                <c:pt idx="221">
                  <c:v>111.69358430521662</c:v>
                </c:pt>
                <c:pt idx="222">
                  <c:v>109.70086926907462</c:v>
                </c:pt>
                <c:pt idx="223">
                  <c:v>108.67676760642478</c:v>
                </c:pt>
                <c:pt idx="224">
                  <c:v>109.09443707097</c:v>
                </c:pt>
                <c:pt idx="225">
                  <c:v>109.62821279370559</c:v>
                </c:pt>
                <c:pt idx="226">
                  <c:v>108.43578952405416</c:v>
                </c:pt>
                <c:pt idx="227">
                  <c:v>108.84791822226276</c:v>
                </c:pt>
                <c:pt idx="228">
                  <c:v>110.22098039911626</c:v>
                </c:pt>
                <c:pt idx="229">
                  <c:v>109.71667446374879</c:v>
                </c:pt>
                <c:pt idx="230">
                  <c:v>108.43605706514482</c:v>
                </c:pt>
                <c:pt idx="231">
                  <c:v>107.65117190607285</c:v>
                </c:pt>
                <c:pt idx="232">
                  <c:v>108.62732222985588</c:v>
                </c:pt>
                <c:pt idx="233">
                  <c:v>109.00515756605647</c:v>
                </c:pt>
                <c:pt idx="234">
                  <c:v>107.66662318678111</c:v>
                </c:pt>
                <c:pt idx="235">
                  <c:v>107.31329606851804</c:v>
                </c:pt>
                <c:pt idx="236">
                  <c:v>108.00618586399979</c:v>
                </c:pt>
                <c:pt idx="237">
                  <c:v>108.33328483112008</c:v>
                </c:pt>
                <c:pt idx="238">
                  <c:v>106.73364435226038</c:v>
                </c:pt>
                <c:pt idx="239">
                  <c:v>107.0341838319094</c:v>
                </c:pt>
                <c:pt idx="240">
                  <c:v>108.5468309757423</c:v>
                </c:pt>
                <c:pt idx="241">
                  <c:v>109.40727938638979</c:v>
                </c:pt>
                <c:pt idx="242">
                  <c:v>109.21636099598125</c:v>
                </c:pt>
                <c:pt idx="243">
                  <c:v>110.3883761906315</c:v>
                </c:pt>
                <c:pt idx="244">
                  <c:v>113.09425512574276</c:v>
                </c:pt>
                <c:pt idx="245">
                  <c:v>114.90471313118861</c:v>
                </c:pt>
                <c:pt idx="246">
                  <c:v>115.24524987880244</c:v>
                </c:pt>
                <c:pt idx="247">
                  <c:v>116.64361035054436</c:v>
                </c:pt>
                <c:pt idx="248">
                  <c:v>118.65373278855796</c:v>
                </c:pt>
                <c:pt idx="249">
                  <c:v>121.14448215090336</c:v>
                </c:pt>
                <c:pt idx="250">
                  <c:v>121.6232347331114</c:v>
                </c:pt>
                <c:pt idx="251">
                  <c:v>123.29934342969358</c:v>
                </c:pt>
                <c:pt idx="252">
                  <c:v>126.08042382181215</c:v>
                </c:pt>
                <c:pt idx="253">
                  <c:v>128.0693726125711</c:v>
                </c:pt>
                <c:pt idx="254">
                  <c:v>129.06408376687315</c:v>
                </c:pt>
                <c:pt idx="255">
                  <c:v>129.88171162237407</c:v>
                </c:pt>
                <c:pt idx="256">
                  <c:v>132.58388853998633</c:v>
                </c:pt>
                <c:pt idx="257">
                  <c:v>135.43060953479875</c:v>
                </c:pt>
                <c:pt idx="258">
                  <c:v>136.13318838139892</c:v>
                </c:pt>
                <c:pt idx="259">
                  <c:v>138.67451395652222</c:v>
                </c:pt>
                <c:pt idx="260">
                  <c:v>141.50013692184433</c:v>
                </c:pt>
                <c:pt idx="261">
                  <c:v>145.75984210603485</c:v>
                </c:pt>
                <c:pt idx="262">
                  <c:v>147.60763556527701</c:v>
                </c:pt>
                <c:pt idx="263">
                  <c:v>149.45905328691487</c:v>
                </c:pt>
                <c:pt idx="264">
                  <c:v>151.9638245233466</c:v>
                </c:pt>
                <c:pt idx="265">
                  <c:v>156.64586876284591</c:v>
                </c:pt>
                <c:pt idx="266">
                  <c:v>160.07955090442991</c:v>
                </c:pt>
                <c:pt idx="267">
                  <c:v>164.36819765337771</c:v>
                </c:pt>
                <c:pt idx="268">
                  <c:v>169.29325153292359</c:v>
                </c:pt>
                <c:pt idx="269">
                  <c:v>174.20663471319395</c:v>
                </c:pt>
                <c:pt idx="270">
                  <c:v>177.77664906297625</c:v>
                </c:pt>
                <c:pt idx="271">
                  <c:v>184.65335534504624</c:v>
                </c:pt>
                <c:pt idx="272">
                  <c:v>188.98481934757106</c:v>
                </c:pt>
                <c:pt idx="273">
                  <c:v>195.0067079127063</c:v>
                </c:pt>
                <c:pt idx="274">
                  <c:v>195.35107264504055</c:v>
                </c:pt>
                <c:pt idx="275">
                  <c:v>198.01145826465373</c:v>
                </c:pt>
                <c:pt idx="276">
                  <c:v>196.17864205633586</c:v>
                </c:pt>
                <c:pt idx="277">
                  <c:v>192.38919441494207</c:v>
                </c:pt>
                <c:pt idx="278">
                  <c:v>192.28753789041693</c:v>
                </c:pt>
                <c:pt idx="279">
                  <c:v>190.04691816177638</c:v>
                </c:pt>
                <c:pt idx="280">
                  <c:v>184.44907909774557</c:v>
                </c:pt>
                <c:pt idx="281">
                  <c:v>179.86333972124297</c:v>
                </c:pt>
                <c:pt idx="282">
                  <c:v>170.0907290240402</c:v>
                </c:pt>
                <c:pt idx="283">
                  <c:v>157.13229072767516</c:v>
                </c:pt>
                <c:pt idx="284">
                  <c:v>151.07134923278559</c:v>
                </c:pt>
                <c:pt idx="285">
                  <c:v>142.38373468576171</c:v>
                </c:pt>
                <c:pt idx="286">
                  <c:v>133.97470856107034</c:v>
                </c:pt>
                <c:pt idx="287">
                  <c:v>127.32631728304143</c:v>
                </c:pt>
                <c:pt idx="288">
                  <c:v>129.99784450743152</c:v>
                </c:pt>
                <c:pt idx="289">
                  <c:v>132.89865801853242</c:v>
                </c:pt>
                <c:pt idx="290">
                  <c:v>130.92744547084473</c:v>
                </c:pt>
                <c:pt idx="291">
                  <c:v>126.86371055470495</c:v>
                </c:pt>
                <c:pt idx="292">
                  <c:v>132.01344191095393</c:v>
                </c:pt>
                <c:pt idx="293">
                  <c:v>129.46325299503818</c:v>
                </c:pt>
                <c:pt idx="294">
                  <c:v>124.55726045710207</c:v>
                </c:pt>
                <c:pt idx="295">
                  <c:v>118.72148515152878</c:v>
                </c:pt>
                <c:pt idx="296">
                  <c:v>121.0245559022224</c:v>
                </c:pt>
                <c:pt idx="297">
                  <c:v>120.56269946576622</c:v>
                </c:pt>
                <c:pt idx="298">
                  <c:v>115.81173770302919</c:v>
                </c:pt>
                <c:pt idx="299">
                  <c:v>113.89653163754613</c:v>
                </c:pt>
                <c:pt idx="300">
                  <c:v>120.15478548253621</c:v>
                </c:pt>
                <c:pt idx="301">
                  <c:v>123.18567967291781</c:v>
                </c:pt>
                <c:pt idx="302">
                  <c:v>121.66525947048692</c:v>
                </c:pt>
              </c:numCache>
            </c:numRef>
          </c:yVal>
          <c:smooth val="0"/>
        </c:ser>
        <c:dLbls>
          <c:showLegendKey val="0"/>
          <c:showVal val="0"/>
          <c:showCatName val="0"/>
          <c:showSerName val="0"/>
          <c:showPercent val="0"/>
          <c:showBubbleSize val="0"/>
        </c:dLbls>
        <c:axId val="346173096"/>
        <c:axId val="346166432"/>
      </c:scatterChart>
      <c:valAx>
        <c:axId val="346173096"/>
        <c:scaling>
          <c:orientation val="minMax"/>
        </c:scaling>
        <c:delete val="0"/>
        <c:axPos val="b"/>
        <c:title>
          <c:tx>
            <c:rich>
              <a:bodyPr/>
              <a:lstStyle/>
              <a:p>
                <a:pPr>
                  <a:defRPr sz="1600" b="0" i="0" u="none" strike="noStrike" baseline="0">
                    <a:solidFill>
                      <a:srgbClr val="000000"/>
                    </a:solidFill>
                    <a:latin typeface="Times New Roman"/>
                    <a:ea typeface="Times New Roman"/>
                    <a:cs typeface="Times New Roman"/>
                  </a:defRPr>
                </a:pPr>
                <a:r>
                  <a:rPr lang="en-US"/>
                  <a:t>Year</a:t>
                </a:r>
              </a:p>
            </c:rich>
          </c:tx>
          <c:layout>
            <c:manualLayout>
              <c:xMode val="edge"/>
              <c:yMode val="edge"/>
              <c:x val="0.47613772140539479"/>
              <c:y val="0.9151714390262605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346166432"/>
        <c:crosses val="autoZero"/>
        <c:crossBetween val="midCat"/>
      </c:valAx>
      <c:valAx>
        <c:axId val="346166432"/>
        <c:scaling>
          <c:orientation val="minMax"/>
          <c:max val="250"/>
          <c:min val="0"/>
        </c:scaling>
        <c:delete val="0"/>
        <c:axPos val="l"/>
        <c:title>
          <c:tx>
            <c:rich>
              <a:bodyPr/>
              <a:lstStyle/>
              <a:p>
                <a:pPr>
                  <a:defRPr sz="1600" b="0" i="0" u="none" strike="noStrike" baseline="0">
                    <a:solidFill>
                      <a:srgbClr val="000000"/>
                    </a:solidFill>
                    <a:latin typeface="Times New Roman"/>
                    <a:ea typeface="Times New Roman"/>
                    <a:cs typeface="Times New Roman"/>
                  </a:defRPr>
                </a:pPr>
                <a:r>
                  <a:rPr lang="en-US"/>
                  <a:t>Index</a:t>
                </a:r>
              </a:p>
            </c:rich>
          </c:tx>
          <c:layout>
            <c:manualLayout>
              <c:xMode val="edge"/>
              <c:yMode val="edge"/>
              <c:x val="2.1087755028033246E-2"/>
              <c:y val="0.28874398133383605"/>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346173096"/>
        <c:crosses val="autoZero"/>
        <c:crossBetween val="midCat"/>
      </c:valAx>
      <c:spPr>
        <a:noFill/>
        <a:ln w="25400">
          <a:noFill/>
        </a:ln>
      </c:spPr>
    </c:plotArea>
    <c:plotVisOnly val="1"/>
    <c:dispBlanksAs val="gap"/>
    <c:showDLblsOverMax val="0"/>
  </c:chart>
  <c:spPr>
    <a:noFill/>
    <a:ln w="9525">
      <a:noFill/>
    </a:ln>
  </c:spPr>
  <c:txPr>
    <a:bodyPr/>
    <a:lstStyle/>
    <a:p>
      <a:pPr>
        <a:defRPr sz="1000" b="0" i="0" u="none" strike="noStrike" baseline="0">
          <a:solidFill>
            <a:srgbClr val="000000"/>
          </a:solidFill>
          <a:latin typeface="Times New Roman"/>
          <a:ea typeface="Times New Roman"/>
          <a:cs typeface="Times New Roman"/>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07728821131401"/>
          <c:y val="1.8215064516101418E-2"/>
          <c:w val="0.8503143260938536"/>
          <c:h val="0.76182137578676468"/>
        </c:manualLayout>
      </c:layout>
      <c:lineChart>
        <c:grouping val="standard"/>
        <c:varyColors val="0"/>
        <c:ser>
          <c:idx val="1"/>
          <c:order val="0"/>
          <c:tx>
            <c:v>NW to Income</c:v>
          </c:tx>
          <c:spPr>
            <a:ln>
              <a:solidFill>
                <a:schemeClr val="tx1"/>
              </a:solidFill>
            </a:ln>
          </c:spPr>
          <c:marker>
            <c:symbol val="none"/>
          </c:marker>
          <c:cat>
            <c:numRef>
              <c:f>'FFA Adjusted'!$Z$25:$CR$25</c:f>
              <c:numCache>
                <c:formatCode>General</c:formatCode>
                <c:ptCount val="71"/>
                <c:pt idx="0">
                  <c:v>1995</c:v>
                </c:pt>
                <c:pt idx="4">
                  <c:v>1996</c:v>
                </c:pt>
                <c:pt idx="8">
                  <c:v>1997</c:v>
                </c:pt>
                <c:pt idx="12">
                  <c:v>1998</c:v>
                </c:pt>
                <c:pt idx="16">
                  <c:v>1999</c:v>
                </c:pt>
                <c:pt idx="20">
                  <c:v>2000</c:v>
                </c:pt>
                <c:pt idx="24">
                  <c:v>2001</c:v>
                </c:pt>
                <c:pt idx="28">
                  <c:v>2002</c:v>
                </c:pt>
                <c:pt idx="32">
                  <c:v>2003</c:v>
                </c:pt>
                <c:pt idx="36">
                  <c:v>2004</c:v>
                </c:pt>
                <c:pt idx="40">
                  <c:v>2005</c:v>
                </c:pt>
                <c:pt idx="44">
                  <c:v>2006</c:v>
                </c:pt>
                <c:pt idx="48">
                  <c:v>2007</c:v>
                </c:pt>
                <c:pt idx="52">
                  <c:v>2008</c:v>
                </c:pt>
                <c:pt idx="56">
                  <c:v>2009</c:v>
                </c:pt>
                <c:pt idx="60">
                  <c:v>2010</c:v>
                </c:pt>
                <c:pt idx="64">
                  <c:v>2011</c:v>
                </c:pt>
                <c:pt idx="68">
                  <c:v>2012</c:v>
                </c:pt>
              </c:numCache>
            </c:numRef>
          </c:cat>
          <c:val>
            <c:numRef>
              <c:f>'FFA Adjusted'!$Z$22:$CR$22</c:f>
              <c:numCache>
                <c:formatCode>General</c:formatCode>
                <c:ptCount val="71"/>
                <c:pt idx="0">
                  <c:v>4.6247339288071414</c:v>
                </c:pt>
                <c:pt idx="1">
                  <c:v>4.6921025630932034</c:v>
                </c:pt>
                <c:pt idx="2">
                  <c:v>4.7628505150409186</c:v>
                </c:pt>
                <c:pt idx="3">
                  <c:v>4.8143803293004979</c:v>
                </c:pt>
                <c:pt idx="4">
                  <c:v>4.8555531118331423</c:v>
                </c:pt>
                <c:pt idx="5">
                  <c:v>4.8515250881570546</c:v>
                </c:pt>
                <c:pt idx="6">
                  <c:v>4.8270428342430405</c:v>
                </c:pt>
                <c:pt idx="7">
                  <c:v>4.7954879387236762</c:v>
                </c:pt>
                <c:pt idx="8">
                  <c:v>4.785116986743879</c:v>
                </c:pt>
                <c:pt idx="9">
                  <c:v>4.9858542052799653</c:v>
                </c:pt>
                <c:pt idx="10">
                  <c:v>5.0933625678813375</c:v>
                </c:pt>
                <c:pt idx="11">
                  <c:v>5.0756918114658323</c:v>
                </c:pt>
                <c:pt idx="12">
                  <c:v>5.2420502233907564</c:v>
                </c:pt>
                <c:pt idx="13">
                  <c:v>5.2245589673126958</c:v>
                </c:pt>
                <c:pt idx="14">
                  <c:v>4.9616242860451436</c:v>
                </c:pt>
                <c:pt idx="15">
                  <c:v>5.3097238852603761</c:v>
                </c:pt>
                <c:pt idx="16">
                  <c:v>5.3580979044587087</c:v>
                </c:pt>
                <c:pt idx="17">
                  <c:v>5.5058107219715398</c:v>
                </c:pt>
                <c:pt idx="18">
                  <c:v>5.4093247298156406</c:v>
                </c:pt>
                <c:pt idx="19">
                  <c:v>5.7802413945114717</c:v>
                </c:pt>
                <c:pt idx="20">
                  <c:v>5.7854534517601053</c:v>
                </c:pt>
                <c:pt idx="21">
                  <c:v>5.6296026299704041</c:v>
                </c:pt>
                <c:pt idx="22">
                  <c:v>5.6152936544924223</c:v>
                </c:pt>
                <c:pt idx="23">
                  <c:v>5.4262004716237113</c:v>
                </c:pt>
                <c:pt idx="24">
                  <c:v>5.2061732353994987</c:v>
                </c:pt>
                <c:pt idx="25">
                  <c:v>5.3823625041026544</c:v>
                </c:pt>
                <c:pt idx="26">
                  <c:v>4.9941309184246885</c:v>
                </c:pt>
                <c:pt idx="27">
                  <c:v>5.3100822536128485</c:v>
                </c:pt>
                <c:pt idx="28">
                  <c:v>5.2375615505901418</c:v>
                </c:pt>
                <c:pt idx="29">
                  <c:v>4.9945659230381558</c:v>
                </c:pt>
                <c:pt idx="30">
                  <c:v>4.8018826101170964</c:v>
                </c:pt>
                <c:pt idx="31">
                  <c:v>4.9532776005815373</c:v>
                </c:pt>
                <c:pt idx="32">
                  <c:v>4.9383860943132518</c:v>
                </c:pt>
                <c:pt idx="33">
                  <c:v>5.0994537359070238</c:v>
                </c:pt>
                <c:pt idx="34">
                  <c:v>5.1176449401337898</c:v>
                </c:pt>
                <c:pt idx="35">
                  <c:v>5.3459557703647516</c:v>
                </c:pt>
                <c:pt idx="36">
                  <c:v>5.5440582412554891</c:v>
                </c:pt>
                <c:pt idx="37">
                  <c:v>5.57633209373894</c:v>
                </c:pt>
                <c:pt idx="38">
                  <c:v>5.5714897094967561</c:v>
                </c:pt>
                <c:pt idx="39">
                  <c:v>5.7647223800202312</c:v>
                </c:pt>
                <c:pt idx="40">
                  <c:v>6.0045742619852449</c:v>
                </c:pt>
                <c:pt idx="41">
                  <c:v>6.0826529737624693</c:v>
                </c:pt>
                <c:pt idx="42">
                  <c:v>6.1671919379804896</c:v>
                </c:pt>
                <c:pt idx="43">
                  <c:v>6.2655294709687253</c:v>
                </c:pt>
                <c:pt idx="44">
                  <c:v>6.3541507993600144</c:v>
                </c:pt>
                <c:pt idx="45">
                  <c:v>6.1934573853927661</c:v>
                </c:pt>
                <c:pt idx="46">
                  <c:v>6.1755642056356725</c:v>
                </c:pt>
                <c:pt idx="47">
                  <c:v>6.2769961374105794</c:v>
                </c:pt>
                <c:pt idx="48">
                  <c:v>6.2997581767734951</c:v>
                </c:pt>
                <c:pt idx="49">
                  <c:v>6.2341897116333023</c:v>
                </c:pt>
                <c:pt idx="50">
                  <c:v>6.1569475722795914</c:v>
                </c:pt>
                <c:pt idx="51">
                  <c:v>5.9214523416695943</c:v>
                </c:pt>
                <c:pt idx="52">
                  <c:v>5.5496801476938105</c:v>
                </c:pt>
                <c:pt idx="53">
                  <c:v>5.1813853439414057</c:v>
                </c:pt>
                <c:pt idx="54">
                  <c:v>5.0213047929903372</c:v>
                </c:pt>
                <c:pt idx="55">
                  <c:v>4.6489962122559669</c:v>
                </c:pt>
                <c:pt idx="56">
                  <c:v>4.5570258197467863</c:v>
                </c:pt>
                <c:pt idx="57">
                  <c:v>4.6704169490369036</c:v>
                </c:pt>
                <c:pt idx="58">
                  <c:v>4.945667243682772</c:v>
                </c:pt>
                <c:pt idx="59">
                  <c:v>5.0021557597997148</c:v>
                </c:pt>
                <c:pt idx="60">
                  <c:v>5.0023230162735679</c:v>
                </c:pt>
                <c:pt idx="61">
                  <c:v>4.7968908362146809</c:v>
                </c:pt>
                <c:pt idx="62">
                  <c:v>4.9203792992197704</c:v>
                </c:pt>
                <c:pt idx="63">
                  <c:v>5.0895985248100164</c:v>
                </c:pt>
                <c:pt idx="64">
                  <c:v>5.1421529015782061</c:v>
                </c:pt>
                <c:pt idx="65">
                  <c:v>5.1249964431455846</c:v>
                </c:pt>
                <c:pt idx="66">
                  <c:v>4.8774339916091023</c:v>
                </c:pt>
                <c:pt idx="67">
                  <c:v>4.9830263832351811</c:v>
                </c:pt>
                <c:pt idx="68">
                  <c:v>5.162835964191764</c:v>
                </c:pt>
                <c:pt idx="69">
                  <c:v>5.1331883718767415</c:v>
                </c:pt>
                <c:pt idx="70">
                  <c:v>5.2574038386688215</c:v>
                </c:pt>
              </c:numCache>
            </c:numRef>
          </c:val>
          <c:smooth val="0"/>
        </c:ser>
        <c:dLbls>
          <c:showLegendKey val="0"/>
          <c:showVal val="0"/>
          <c:showCatName val="0"/>
          <c:showSerName val="0"/>
          <c:showPercent val="0"/>
          <c:showBubbleSize val="0"/>
        </c:dLbls>
        <c:smooth val="0"/>
        <c:axId val="350172208"/>
        <c:axId val="350170640"/>
      </c:lineChart>
      <c:catAx>
        <c:axId val="350172208"/>
        <c:scaling>
          <c:orientation val="minMax"/>
        </c:scaling>
        <c:delete val="0"/>
        <c:axPos val="b"/>
        <c:title>
          <c:tx>
            <c:rich>
              <a:bodyPr/>
              <a:lstStyle/>
              <a:p>
                <a:pPr>
                  <a:defRPr sz="1200"/>
                </a:pPr>
                <a:r>
                  <a:rPr lang="en-US" sz="1200"/>
                  <a:t>Year</a:t>
                </a:r>
              </a:p>
            </c:rich>
          </c:tx>
          <c:layout/>
          <c:overlay val="0"/>
        </c:title>
        <c:numFmt formatCode="General" sourceLinked="1"/>
        <c:majorTickMark val="out"/>
        <c:minorTickMark val="none"/>
        <c:tickLblPos val="nextTo"/>
        <c:txPr>
          <a:bodyPr rot="0" vert="horz"/>
          <a:lstStyle/>
          <a:p>
            <a:pPr>
              <a:defRPr/>
            </a:pPr>
            <a:endParaRPr lang="en-US"/>
          </a:p>
        </c:txPr>
        <c:crossAx val="350170640"/>
        <c:crosses val="autoZero"/>
        <c:auto val="1"/>
        <c:lblAlgn val="ctr"/>
        <c:lblOffset val="100"/>
        <c:tickLblSkip val="4"/>
        <c:noMultiLvlLbl val="0"/>
      </c:catAx>
      <c:valAx>
        <c:axId val="350170640"/>
        <c:scaling>
          <c:orientation val="minMax"/>
          <c:max val="7"/>
          <c:min val="4"/>
        </c:scaling>
        <c:delete val="0"/>
        <c:axPos val="l"/>
        <c:majorGridlines/>
        <c:title>
          <c:tx>
            <c:rich>
              <a:bodyPr rot="-5400000" vert="horz"/>
              <a:lstStyle/>
              <a:p>
                <a:pPr>
                  <a:defRPr sz="1200"/>
                </a:pPr>
                <a:r>
                  <a:rPr lang="en-US" sz="1200"/>
                  <a:t>Ratio of Household Net Worth to Household Disposable Income</a:t>
                </a:r>
              </a:p>
            </c:rich>
          </c:tx>
          <c:layout>
            <c:manualLayout>
              <c:xMode val="edge"/>
              <c:yMode val="edge"/>
              <c:x val="1.7361368290502166E-2"/>
              <c:y val="0.15274812282352768"/>
            </c:manualLayout>
          </c:layout>
          <c:overlay val="0"/>
        </c:title>
        <c:numFmt formatCode="0%" sourceLinked="0"/>
        <c:majorTickMark val="out"/>
        <c:minorTickMark val="none"/>
        <c:tickLblPos val="nextTo"/>
        <c:crossAx val="350172208"/>
        <c:crosses val="autoZero"/>
        <c:crossBetween val="between"/>
        <c:majorUnit val="1"/>
      </c:valAx>
      <c:spPr>
        <a:ln>
          <a:solidFill>
            <a:schemeClr val="tx1"/>
          </a:solidFill>
        </a:ln>
      </c:spPr>
    </c:plotArea>
    <c:plotVisOnly val="1"/>
    <c:dispBlanksAs val="gap"/>
    <c:showDLblsOverMax val="0"/>
  </c:chart>
  <c:spPr>
    <a:ln>
      <a:noFill/>
    </a:ln>
  </c:sp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Subprime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Teaser-rate ARMs</c:v>
                </c:pt>
                <c:pt idx="1">
                  <c:v>Amortization &gt; 30 years</c:v>
                </c:pt>
                <c:pt idx="2">
                  <c:v>Low or no doc</c:v>
                </c:pt>
                <c:pt idx="3">
                  <c:v>Negative amortization</c:v>
                </c:pt>
              </c:strCache>
            </c:strRef>
          </c:cat>
          <c:val>
            <c:numRef>
              <c:f>Sheet1!$B$2:$B$5</c:f>
              <c:numCache>
                <c:formatCode>General</c:formatCode>
                <c:ptCount val="4"/>
                <c:pt idx="0">
                  <c:v>77</c:v>
                </c:pt>
                <c:pt idx="1">
                  <c:v>23</c:v>
                </c:pt>
                <c:pt idx="2">
                  <c:v>38</c:v>
                </c:pt>
                <c:pt idx="3">
                  <c:v>0</c:v>
                </c:pt>
              </c:numCache>
            </c:numRef>
          </c:val>
        </c:ser>
        <c:ser>
          <c:idx val="1"/>
          <c:order val="1"/>
          <c:tx>
            <c:strRef>
              <c:f>Sheet1!$C$1</c:f>
              <c:strCache>
                <c:ptCount val="1"/>
                <c:pt idx="0">
                  <c:v>Alt-A</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Teaser-rate ARMs</c:v>
                </c:pt>
                <c:pt idx="1">
                  <c:v>Amortization &gt; 30 years</c:v>
                </c:pt>
                <c:pt idx="2">
                  <c:v>Low or no doc</c:v>
                </c:pt>
                <c:pt idx="3">
                  <c:v>Negative amortization</c:v>
                </c:pt>
              </c:strCache>
            </c:strRef>
          </c:cat>
          <c:val>
            <c:numRef>
              <c:f>Sheet1!$C$2:$C$5</c:f>
              <c:numCache>
                <c:formatCode>General</c:formatCode>
                <c:ptCount val="4"/>
                <c:pt idx="0">
                  <c:v>6</c:v>
                </c:pt>
                <c:pt idx="1">
                  <c:v>1</c:v>
                </c:pt>
                <c:pt idx="2">
                  <c:v>80</c:v>
                </c:pt>
                <c:pt idx="3">
                  <c:v>26</c:v>
                </c:pt>
              </c:numCache>
            </c:numRef>
          </c:val>
        </c:ser>
        <c:dLbls>
          <c:showLegendKey val="0"/>
          <c:showVal val="0"/>
          <c:showCatName val="0"/>
          <c:showSerName val="0"/>
          <c:showPercent val="0"/>
          <c:showBubbleSize val="0"/>
        </c:dLbls>
        <c:gapWidth val="150"/>
        <c:axId val="350167112"/>
        <c:axId val="350170248"/>
      </c:barChart>
      <c:catAx>
        <c:axId val="350167112"/>
        <c:scaling>
          <c:orientation val="minMax"/>
        </c:scaling>
        <c:delete val="0"/>
        <c:axPos val="b"/>
        <c:numFmt formatCode="General" sourceLinked="0"/>
        <c:majorTickMark val="out"/>
        <c:minorTickMark val="none"/>
        <c:tickLblPos val="nextTo"/>
        <c:crossAx val="350170248"/>
        <c:crosses val="autoZero"/>
        <c:auto val="1"/>
        <c:lblAlgn val="ctr"/>
        <c:lblOffset val="100"/>
        <c:noMultiLvlLbl val="0"/>
      </c:catAx>
      <c:valAx>
        <c:axId val="350170248"/>
        <c:scaling>
          <c:orientation val="minMax"/>
        </c:scaling>
        <c:delete val="0"/>
        <c:axPos val="l"/>
        <c:majorGridlines/>
        <c:numFmt formatCode="General" sourceLinked="1"/>
        <c:majorTickMark val="out"/>
        <c:minorTickMark val="none"/>
        <c:tickLblPos val="nextTo"/>
        <c:crossAx val="3501671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Real mortgage credit inflows by borrower type </a:t>
            </a:r>
            <a:r>
              <a:rPr lang="en-US" dirty="0" smtClean="0"/>
              <a:t>($billions) </a:t>
            </a:r>
            <a:r>
              <a:rPr lang="en-US" dirty="0"/>
              <a:t>by time period </a:t>
            </a:r>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First-time low-credit score homeowners</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Sheet1!$A$2:$A$9</c:f>
              <c:strCache>
                <c:ptCount val="8"/>
                <c:pt idx="0">
                  <c:v>1999-01</c:v>
                </c:pt>
                <c:pt idx="1">
                  <c:v>2001-03</c:v>
                </c:pt>
                <c:pt idx="2">
                  <c:v>2003-05</c:v>
                </c:pt>
                <c:pt idx="3">
                  <c:v>2005-07</c:v>
                </c:pt>
                <c:pt idx="4">
                  <c:v>2007-09</c:v>
                </c:pt>
                <c:pt idx="5">
                  <c:v>2009-11</c:v>
                </c:pt>
                <c:pt idx="6">
                  <c:v>2011-13</c:v>
                </c:pt>
                <c:pt idx="7">
                  <c:v>2013-15</c:v>
                </c:pt>
              </c:strCache>
            </c:strRef>
          </c:cat>
          <c:val>
            <c:numRef>
              <c:f>Sheet1!$B$2:$B$9</c:f>
              <c:numCache>
                <c:formatCode>General</c:formatCode>
                <c:ptCount val="8"/>
                <c:pt idx="0">
                  <c:v>370</c:v>
                </c:pt>
                <c:pt idx="1">
                  <c:v>430</c:v>
                </c:pt>
                <c:pt idx="2">
                  <c:v>500</c:v>
                </c:pt>
                <c:pt idx="3">
                  <c:v>530</c:v>
                </c:pt>
                <c:pt idx="4">
                  <c:v>260</c:v>
                </c:pt>
                <c:pt idx="5">
                  <c:v>160</c:v>
                </c:pt>
                <c:pt idx="6">
                  <c:v>140</c:v>
                </c:pt>
                <c:pt idx="7">
                  <c:v>190</c:v>
                </c:pt>
              </c:numCache>
            </c:numRef>
          </c:val>
        </c:ser>
        <c:ser>
          <c:idx val="1"/>
          <c:order val="1"/>
          <c:tx>
            <c:strRef>
              <c:f>Sheet1!$C$1</c:f>
              <c:strCache>
                <c:ptCount val="1"/>
                <c:pt idx="0">
                  <c:v>Property investors</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Sheet1!$A$2:$A$9</c:f>
              <c:strCache>
                <c:ptCount val="8"/>
                <c:pt idx="0">
                  <c:v>1999-01</c:v>
                </c:pt>
                <c:pt idx="1">
                  <c:v>2001-03</c:v>
                </c:pt>
                <c:pt idx="2">
                  <c:v>2003-05</c:v>
                </c:pt>
                <c:pt idx="3">
                  <c:v>2005-07</c:v>
                </c:pt>
                <c:pt idx="4">
                  <c:v>2007-09</c:v>
                </c:pt>
                <c:pt idx="5">
                  <c:v>2009-11</c:v>
                </c:pt>
                <c:pt idx="6">
                  <c:v>2011-13</c:v>
                </c:pt>
                <c:pt idx="7">
                  <c:v>2013-15</c:v>
                </c:pt>
              </c:strCache>
            </c:strRef>
          </c:cat>
          <c:val>
            <c:numRef>
              <c:f>Sheet1!$C$2:$C$9</c:f>
              <c:numCache>
                <c:formatCode>General</c:formatCode>
                <c:ptCount val="8"/>
                <c:pt idx="0">
                  <c:v>230</c:v>
                </c:pt>
                <c:pt idx="1">
                  <c:v>410</c:v>
                </c:pt>
                <c:pt idx="2">
                  <c:v>610</c:v>
                </c:pt>
                <c:pt idx="3">
                  <c:v>900</c:v>
                </c:pt>
                <c:pt idx="4">
                  <c:v>530</c:v>
                </c:pt>
                <c:pt idx="5">
                  <c:v>230</c:v>
                </c:pt>
                <c:pt idx="6">
                  <c:v>220</c:v>
                </c:pt>
                <c:pt idx="7">
                  <c:v>280</c:v>
                </c:pt>
              </c:numCache>
            </c:numRef>
          </c:val>
        </c:ser>
        <c:dLbls>
          <c:dLblPos val="inEnd"/>
          <c:showLegendKey val="0"/>
          <c:showVal val="1"/>
          <c:showCatName val="0"/>
          <c:showSerName val="0"/>
          <c:showPercent val="0"/>
          <c:showBubbleSize val="0"/>
        </c:dLbls>
        <c:gapWidth val="65"/>
        <c:axId val="571376944"/>
        <c:axId val="571382432"/>
      </c:barChart>
      <c:catAx>
        <c:axId val="57137694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571382432"/>
        <c:crosses val="autoZero"/>
        <c:auto val="1"/>
        <c:lblAlgn val="ctr"/>
        <c:lblOffset val="100"/>
        <c:noMultiLvlLbl val="0"/>
      </c:catAx>
      <c:valAx>
        <c:axId val="57138243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571376944"/>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563106796116505E-2"/>
          <c:y val="1.8181818181818181E-2"/>
          <c:w val="0.96440129449838186"/>
          <c:h val="0.79987162968265335"/>
        </c:manualLayout>
      </c:layout>
      <c:barChart>
        <c:barDir val="col"/>
        <c:grouping val="clustered"/>
        <c:varyColors val="0"/>
        <c:ser>
          <c:idx val="0"/>
          <c:order val="0"/>
          <c:tx>
            <c:strRef>
              <c:f>Sheet1!$B$1</c:f>
              <c:strCache>
                <c:ptCount val="1"/>
                <c:pt idx="0">
                  <c:v>Investor share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Sheet1!$A$2:$A$8</c:f>
              <c:strCache>
                <c:ptCount val="7"/>
                <c:pt idx="0">
                  <c:v>1999-01</c:v>
                </c:pt>
                <c:pt idx="1">
                  <c:v>2001-03</c:v>
                </c:pt>
                <c:pt idx="2">
                  <c:v>2003-05</c:v>
                </c:pt>
                <c:pt idx="3">
                  <c:v>2005-07</c:v>
                </c:pt>
                <c:pt idx="4">
                  <c:v>2007-09</c:v>
                </c:pt>
                <c:pt idx="5">
                  <c:v>2009-11</c:v>
                </c:pt>
                <c:pt idx="6">
                  <c:v>2011-13</c:v>
                </c:pt>
              </c:strCache>
            </c:strRef>
          </c:cat>
          <c:val>
            <c:numRef>
              <c:f>Sheet1!$B$2:$B$8</c:f>
              <c:numCache>
                <c:formatCode>0%</c:formatCode>
                <c:ptCount val="7"/>
                <c:pt idx="0">
                  <c:v>0.17</c:v>
                </c:pt>
                <c:pt idx="1">
                  <c:v>0.18</c:v>
                </c:pt>
                <c:pt idx="2">
                  <c:v>0.17</c:v>
                </c:pt>
                <c:pt idx="3">
                  <c:v>0.17</c:v>
                </c:pt>
                <c:pt idx="4">
                  <c:v>0.34</c:v>
                </c:pt>
                <c:pt idx="5">
                  <c:v>0.31</c:v>
                </c:pt>
                <c:pt idx="6">
                  <c:v>0.25</c:v>
                </c:pt>
              </c:numCache>
            </c:numRef>
          </c:val>
        </c:ser>
        <c:ser>
          <c:idx val="1"/>
          <c:order val="1"/>
          <c:tx>
            <c:strRef>
              <c:f>Sheet1!$C$1</c:f>
              <c:strCache>
                <c:ptCount val="1"/>
                <c:pt idx="0">
                  <c:v>Column2</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7"/>
                <c:pt idx="0">
                  <c:v>1999-01</c:v>
                </c:pt>
                <c:pt idx="1">
                  <c:v>2001-03</c:v>
                </c:pt>
                <c:pt idx="2">
                  <c:v>2003-05</c:v>
                </c:pt>
                <c:pt idx="3">
                  <c:v>2005-07</c:v>
                </c:pt>
                <c:pt idx="4">
                  <c:v>2007-09</c:v>
                </c:pt>
                <c:pt idx="5">
                  <c:v>2009-11</c:v>
                </c:pt>
                <c:pt idx="6">
                  <c:v>2011-13</c:v>
                </c:pt>
              </c:strCache>
            </c:strRef>
          </c:cat>
          <c:val>
            <c:numRef>
              <c:f>Sheet1!$C$2:$C$8</c:f>
              <c:numCache>
                <c:formatCode>General</c:formatCode>
                <c:ptCount val="7"/>
              </c:numCache>
            </c:numRef>
          </c:val>
        </c:ser>
        <c:dLbls>
          <c:dLblPos val="inEnd"/>
          <c:showLegendKey val="0"/>
          <c:showVal val="1"/>
          <c:showCatName val="0"/>
          <c:showSerName val="0"/>
          <c:showPercent val="0"/>
          <c:showBubbleSize val="0"/>
        </c:dLbls>
        <c:gapWidth val="65"/>
        <c:axId val="570601336"/>
        <c:axId val="570596240"/>
      </c:barChart>
      <c:catAx>
        <c:axId val="57060133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570596240"/>
        <c:crosses val="autoZero"/>
        <c:auto val="1"/>
        <c:lblAlgn val="ctr"/>
        <c:lblOffset val="100"/>
        <c:noMultiLvlLbl val="0"/>
      </c:catAx>
      <c:valAx>
        <c:axId val="57059624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57060133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Dec 2002</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Banks and thifts</c:v>
                </c:pt>
                <c:pt idx="1">
                  <c:v>Fannie Mae, Freddie Mac, and FHA</c:v>
                </c:pt>
                <c:pt idx="2">
                  <c:v>Private-label securitizations</c:v>
                </c:pt>
              </c:strCache>
            </c:strRef>
          </c:cat>
          <c:val>
            <c:numRef>
              <c:f>Sheet1!$B$2:$B$4</c:f>
              <c:numCache>
                <c:formatCode>_("$"* #,##0_);_("$"* \(#,##0\);_("$"* "-"??_);_(@_)</c:formatCode>
                <c:ptCount val="3"/>
                <c:pt idx="0">
                  <c:v>1900</c:v>
                </c:pt>
                <c:pt idx="1">
                  <c:v>3000</c:v>
                </c:pt>
                <c:pt idx="2">
                  <c:v>550</c:v>
                </c:pt>
              </c:numCache>
            </c:numRef>
          </c:val>
        </c:ser>
        <c:ser>
          <c:idx val="1"/>
          <c:order val="1"/>
          <c:tx>
            <c:strRef>
              <c:f>Sheet1!$C$1</c:f>
              <c:strCache>
                <c:ptCount val="1"/>
                <c:pt idx="0">
                  <c:v>June 2007</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Banks and thifts</c:v>
                </c:pt>
                <c:pt idx="1">
                  <c:v>Fannie Mae, Freddie Mac, and FHA</c:v>
                </c:pt>
                <c:pt idx="2">
                  <c:v>Private-label securitizations</c:v>
                </c:pt>
              </c:strCache>
            </c:strRef>
          </c:cat>
          <c:val>
            <c:numRef>
              <c:f>Sheet1!$C$2:$C$4</c:f>
              <c:numCache>
                <c:formatCode>_("$"* #,##0_);_("$"* \(#,##0\);_("$"* "-"??_);_(@_)</c:formatCode>
                <c:ptCount val="3"/>
                <c:pt idx="0">
                  <c:v>3000</c:v>
                </c:pt>
                <c:pt idx="1">
                  <c:v>4000</c:v>
                </c:pt>
                <c:pt idx="2">
                  <c:v>2100</c:v>
                </c:pt>
              </c:numCache>
            </c:numRef>
          </c:val>
        </c:ser>
        <c:dLbls>
          <c:showLegendKey val="0"/>
          <c:showVal val="0"/>
          <c:showCatName val="0"/>
          <c:showSerName val="0"/>
          <c:showPercent val="0"/>
          <c:showBubbleSize val="0"/>
        </c:dLbls>
        <c:gapWidth val="150"/>
        <c:axId val="350172992"/>
        <c:axId val="350174168"/>
      </c:barChart>
      <c:catAx>
        <c:axId val="350172992"/>
        <c:scaling>
          <c:orientation val="minMax"/>
        </c:scaling>
        <c:delete val="0"/>
        <c:axPos val="b"/>
        <c:numFmt formatCode="General" sourceLinked="0"/>
        <c:majorTickMark val="out"/>
        <c:minorTickMark val="none"/>
        <c:tickLblPos val="nextTo"/>
        <c:crossAx val="350174168"/>
        <c:crosses val="autoZero"/>
        <c:auto val="1"/>
        <c:lblAlgn val="ctr"/>
        <c:lblOffset val="100"/>
        <c:noMultiLvlLbl val="0"/>
      </c:catAx>
      <c:valAx>
        <c:axId val="350174168"/>
        <c:scaling>
          <c:orientation val="minMax"/>
        </c:scaling>
        <c:delete val="0"/>
        <c:axPos val="l"/>
        <c:majorGridlines/>
        <c:numFmt formatCode="_(&quot;$&quot;* #,##0_);_(&quot;$&quot;* \(#,##0\);_(&quot;$&quot;* &quot;-&quot;??_);_(@_)" sourceLinked="1"/>
        <c:majorTickMark val="out"/>
        <c:minorTickMark val="none"/>
        <c:tickLblPos val="nextTo"/>
        <c:crossAx val="35017299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2003</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Savings Account</c:v>
                </c:pt>
                <c:pt idx="1">
                  <c:v>Home</c:v>
                </c:pt>
                <c:pt idx="2">
                  <c:v>Mutual Fund</c:v>
                </c:pt>
              </c:strCache>
            </c:strRef>
          </c:cat>
          <c:val>
            <c:numRef>
              <c:f>Sheet1!$B$2:$B$4</c:f>
              <c:numCache>
                <c:formatCode>General</c:formatCode>
                <c:ptCount val="3"/>
                <c:pt idx="0">
                  <c:v>79</c:v>
                </c:pt>
                <c:pt idx="1">
                  <c:v>83</c:v>
                </c:pt>
                <c:pt idx="2">
                  <c:v>46</c:v>
                </c:pt>
              </c:numCache>
            </c:numRef>
          </c:val>
        </c:ser>
        <c:ser>
          <c:idx val="1"/>
          <c:order val="1"/>
          <c:tx>
            <c:strRef>
              <c:f>Sheet1!$C$1</c:f>
              <c:strCache>
                <c:ptCount val="1"/>
                <c:pt idx="0">
                  <c:v>2009</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Savings Account</c:v>
                </c:pt>
                <c:pt idx="1">
                  <c:v>Home</c:v>
                </c:pt>
                <c:pt idx="2">
                  <c:v>Mutual Fund</c:v>
                </c:pt>
              </c:strCache>
            </c:strRef>
          </c:cat>
          <c:val>
            <c:numRef>
              <c:f>Sheet1!$C$2:$C$4</c:f>
              <c:numCache>
                <c:formatCode>General</c:formatCode>
                <c:ptCount val="3"/>
                <c:pt idx="0">
                  <c:v>74</c:v>
                </c:pt>
                <c:pt idx="1">
                  <c:v>70</c:v>
                </c:pt>
                <c:pt idx="2">
                  <c:v>53</c:v>
                </c:pt>
              </c:numCache>
            </c:numRef>
          </c:val>
        </c:ser>
        <c:dLbls>
          <c:showLegendKey val="0"/>
          <c:showVal val="0"/>
          <c:showCatName val="0"/>
          <c:showSerName val="0"/>
          <c:showPercent val="0"/>
          <c:showBubbleSize val="0"/>
        </c:dLbls>
        <c:gapWidth val="150"/>
        <c:axId val="350166720"/>
        <c:axId val="350167896"/>
      </c:barChart>
      <c:catAx>
        <c:axId val="350166720"/>
        <c:scaling>
          <c:orientation val="minMax"/>
        </c:scaling>
        <c:delete val="0"/>
        <c:axPos val="b"/>
        <c:numFmt formatCode="General" sourceLinked="0"/>
        <c:majorTickMark val="out"/>
        <c:minorTickMark val="none"/>
        <c:tickLblPos val="nextTo"/>
        <c:crossAx val="350167896"/>
        <c:crosses val="autoZero"/>
        <c:auto val="1"/>
        <c:lblAlgn val="ctr"/>
        <c:lblOffset val="100"/>
        <c:noMultiLvlLbl val="0"/>
      </c:catAx>
      <c:valAx>
        <c:axId val="350167896"/>
        <c:scaling>
          <c:orientation val="minMax"/>
        </c:scaling>
        <c:delete val="0"/>
        <c:axPos val="l"/>
        <c:majorGridlines/>
        <c:numFmt formatCode="General" sourceLinked="1"/>
        <c:majorTickMark val="out"/>
        <c:minorTickMark val="none"/>
        <c:tickLblPos val="nextTo"/>
        <c:crossAx val="35016672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_rels/drawing4.x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drawing1.xml><?xml version="1.0" encoding="utf-8"?>
<c:userShapes xmlns:c="http://schemas.openxmlformats.org/drawingml/2006/chart">
  <cdr:relSizeAnchor xmlns:cdr="http://schemas.openxmlformats.org/drawingml/2006/chartDrawing">
    <cdr:from>
      <cdr:x>0.33444</cdr:x>
      <cdr:y>0.37709</cdr:y>
    </cdr:from>
    <cdr:to>
      <cdr:x>0.66546</cdr:x>
      <cdr:y>0.449</cdr:y>
    </cdr:to>
    <cdr:sp macro="" textlink="">
      <cdr:nvSpPr>
        <cdr:cNvPr id="4097" name="Text Box 1"/>
        <cdr:cNvSpPr txBox="1">
          <a:spLocks xmlns:a="http://schemas.openxmlformats.org/drawingml/2006/main" noChangeArrowheads="1"/>
        </cdr:cNvSpPr>
      </cdr:nvSpPr>
      <cdr:spPr bwMode="auto">
        <a:xfrm xmlns:a="http://schemas.openxmlformats.org/drawingml/2006/main">
          <a:off x="2868202" y="2198117"/>
          <a:ext cx="2838828" cy="419174"/>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txBody>
        <a:bodyPr xmlns:a="http://schemas.openxmlformats.org/drawingml/2006/main" vertOverflow="clip" wrap="square" lIns="36576" tIns="32004" rIns="36576" bIns="32004" anchor="ctr" upright="1"/>
        <a:lstStyle xmlns:a="http://schemas.openxmlformats.org/drawingml/2006/main"/>
        <a:p xmlns:a="http://schemas.openxmlformats.org/drawingml/2006/main">
          <a:pPr algn="ctr" rtl="0">
            <a:defRPr sz="1000"/>
          </a:pPr>
          <a:r>
            <a:rPr lang="en-US" sz="1600" b="0" i="0" strike="noStrike" dirty="0">
              <a:solidFill>
                <a:srgbClr val="0070C0"/>
              </a:solidFill>
              <a:latin typeface="Times New Roman"/>
              <a:cs typeface="Times New Roman"/>
            </a:rPr>
            <a:t>Inflation-adjusted Home Prices</a:t>
          </a:r>
        </a:p>
      </cdr:txBody>
    </cdr:sp>
  </cdr:relSizeAnchor>
  <cdr:relSizeAnchor xmlns:cdr="http://schemas.openxmlformats.org/drawingml/2006/chartDrawing">
    <cdr:from>
      <cdr:x>0.13978</cdr:x>
      <cdr:y>0.56524</cdr:y>
    </cdr:from>
    <cdr:to>
      <cdr:x>0.36933</cdr:x>
      <cdr:y>0.6251</cdr:y>
    </cdr:to>
    <cdr:sp macro="" textlink="">
      <cdr:nvSpPr>
        <cdr:cNvPr id="4098" name="Text Box 2"/>
        <cdr:cNvSpPr txBox="1">
          <a:spLocks xmlns:a="http://schemas.openxmlformats.org/drawingml/2006/main" noChangeArrowheads="1"/>
        </cdr:cNvSpPr>
      </cdr:nvSpPr>
      <cdr:spPr bwMode="auto">
        <a:xfrm xmlns:a="http://schemas.openxmlformats.org/drawingml/2006/main">
          <a:off x="1219072" y="3304379"/>
          <a:ext cx="1955254" cy="351248"/>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txBody>
        <a:bodyPr xmlns:a="http://schemas.openxmlformats.org/drawingml/2006/main" vertOverflow="clip" wrap="square" lIns="36576" tIns="32004" rIns="36576" bIns="32004" anchor="ctr" upright="1"/>
        <a:lstStyle xmlns:a="http://schemas.openxmlformats.org/drawingml/2006/main"/>
        <a:p xmlns:a="http://schemas.openxmlformats.org/drawingml/2006/main">
          <a:pPr algn="ctr" rtl="0">
            <a:defRPr sz="1000"/>
          </a:pPr>
          <a:endParaRPr lang="en-US" sz="1600" b="0" i="0" strike="noStrike">
            <a:solidFill>
              <a:srgbClr val="99CC00"/>
            </a:solidFill>
            <a:latin typeface="Times New Roman"/>
            <a:cs typeface="Times New Roman"/>
          </a:endParaRPr>
        </a:p>
      </cdr:txBody>
    </cdr:sp>
  </cdr:relSizeAnchor>
  <cdr:relSizeAnchor xmlns:cdr="http://schemas.openxmlformats.org/drawingml/2006/chartDrawing">
    <cdr:from>
      <cdr:x>0.55818</cdr:x>
      <cdr:y>0.5864</cdr:y>
    </cdr:from>
    <cdr:to>
      <cdr:x>0.69163</cdr:x>
      <cdr:y>0.66235</cdr:y>
    </cdr:to>
    <cdr:sp macro="" textlink="">
      <cdr:nvSpPr>
        <cdr:cNvPr id="4099" name="Text Box 3"/>
        <cdr:cNvSpPr txBox="1">
          <a:spLocks xmlns:a="http://schemas.openxmlformats.org/drawingml/2006/main" noChangeArrowheads="1"/>
        </cdr:cNvSpPr>
      </cdr:nvSpPr>
      <cdr:spPr bwMode="auto">
        <a:xfrm xmlns:a="http://schemas.openxmlformats.org/drawingml/2006/main">
          <a:off x="4782415" y="3428031"/>
          <a:ext cx="1136846" cy="446730"/>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txBody>
        <a:bodyPr xmlns:a="http://schemas.openxmlformats.org/drawingml/2006/main" vertOverflow="clip" wrap="square" lIns="36576" tIns="32004" rIns="36576" bIns="32004" anchor="ctr" upright="1"/>
        <a:lstStyle xmlns:a="http://schemas.openxmlformats.org/drawingml/2006/main"/>
        <a:p xmlns:a="http://schemas.openxmlformats.org/drawingml/2006/main">
          <a:pPr algn="ctr" rtl="0">
            <a:defRPr sz="1000"/>
          </a:pPr>
          <a:endParaRPr lang="en-US" sz="1600" b="0" i="0" strike="noStrike">
            <a:solidFill>
              <a:srgbClr val="FF00FF"/>
            </a:solidFill>
            <a:latin typeface="Times New Roman"/>
            <a:cs typeface="Times New Roman"/>
          </a:endParaRPr>
        </a:p>
      </cdr:txBody>
    </cdr:sp>
  </cdr:relSizeAnchor>
  <cdr:relSizeAnchor xmlns:cdr="http://schemas.openxmlformats.org/drawingml/2006/chartDrawing">
    <cdr:from>
      <cdr:x>0.71614</cdr:x>
      <cdr:y>0.59708</cdr:y>
    </cdr:from>
    <cdr:to>
      <cdr:x>0.88473</cdr:x>
      <cdr:y>0.64944</cdr:y>
    </cdr:to>
    <cdr:sp macro="" textlink="">
      <cdr:nvSpPr>
        <cdr:cNvPr id="4100" name="Text Box 4"/>
        <cdr:cNvSpPr txBox="1">
          <a:spLocks xmlns:a="http://schemas.openxmlformats.org/drawingml/2006/main" noChangeArrowheads="1"/>
        </cdr:cNvSpPr>
      </cdr:nvSpPr>
      <cdr:spPr bwMode="auto">
        <a:xfrm xmlns:a="http://schemas.openxmlformats.org/drawingml/2006/main">
          <a:off x="6141656" y="3480467"/>
          <a:ext cx="1445839" cy="305215"/>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txBody>
        <a:bodyPr xmlns:a="http://schemas.openxmlformats.org/drawingml/2006/main" vertOverflow="clip" wrap="square" lIns="36576" tIns="32004" rIns="36576" bIns="32004" anchor="ctr" upright="1"/>
        <a:lstStyle xmlns:a="http://schemas.openxmlformats.org/drawingml/2006/main"/>
        <a:p xmlns:a="http://schemas.openxmlformats.org/drawingml/2006/main">
          <a:pPr algn="ctr" rtl="0">
            <a:defRPr sz="1000"/>
          </a:pPr>
          <a:endParaRPr lang="en-US" sz="1600" b="0" i="0" strike="noStrike" baseline="0">
            <a:solidFill>
              <a:schemeClr val="bg1">
                <a:lumMod val="50000"/>
              </a:schemeClr>
            </a:solidFill>
            <a:latin typeface="Times New Roman"/>
            <a:cs typeface="Times New Roman"/>
          </a:endParaRPr>
        </a:p>
      </cdr:txBody>
    </cdr:sp>
  </cdr:relSizeAnchor>
  <cdr:relSizeAnchor xmlns:cdr="http://schemas.openxmlformats.org/drawingml/2006/chartDrawing">
    <cdr:from>
      <cdr:x>0.51777</cdr:x>
      <cdr:y>0.71175</cdr:y>
    </cdr:from>
    <cdr:to>
      <cdr:x>0.92267</cdr:x>
      <cdr:y>0.79498</cdr:y>
    </cdr:to>
    <cdr:sp macro="" textlink="">
      <cdr:nvSpPr>
        <cdr:cNvPr id="2" name="TextBox 1"/>
        <cdr:cNvSpPr txBox="1"/>
      </cdr:nvSpPr>
      <cdr:spPr>
        <a:xfrm xmlns:a="http://schemas.openxmlformats.org/drawingml/2006/main">
          <a:off x="4440434" y="3810000"/>
          <a:ext cx="3472408" cy="44552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a:t>Source:  Robert </a:t>
          </a:r>
          <a:r>
            <a:rPr lang="en-US" sz="1100" dirty="0" err="1"/>
            <a:t>Shiller</a:t>
          </a:r>
          <a:r>
            <a:rPr lang="en-US" sz="1100" dirty="0"/>
            <a:t>. http://www.econ.yale.edu/~shiller/data.htm</a:t>
          </a:r>
        </a:p>
      </cdr:txBody>
    </cdr:sp>
  </cdr:relSizeAnchor>
</c:userShapes>
</file>

<file path=ppt/drawings/drawing2.xml><?xml version="1.0" encoding="utf-8"?>
<c:userShapes xmlns:c="http://schemas.openxmlformats.org/drawingml/2006/chart">
  <cdr:relSizeAnchor xmlns:cdr="http://schemas.openxmlformats.org/drawingml/2006/chartDrawing">
    <cdr:from>
      <cdr:x>0.60586</cdr:x>
      <cdr:y>0.77206</cdr:y>
    </cdr:from>
    <cdr:to>
      <cdr:x>0.94845</cdr:x>
      <cdr:y>0.84762</cdr:y>
    </cdr:to>
    <cdr:sp macro="" textlink="">
      <cdr:nvSpPr>
        <cdr:cNvPr id="2" name="TextBox 1"/>
        <cdr:cNvSpPr txBox="1"/>
      </cdr:nvSpPr>
      <cdr:spPr>
        <a:xfrm xmlns:a="http://schemas.openxmlformats.org/drawingml/2006/main">
          <a:off x="5251450" y="4860925"/>
          <a:ext cx="2969484" cy="47572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0.05674</cdr:x>
      <cdr:y>0</cdr:y>
    </cdr:from>
    <cdr:to>
      <cdr:x>0.87963</cdr:x>
      <cdr:y>0.10091</cdr:y>
    </cdr:to>
    <cdr:sp macro="" textlink="">
      <cdr:nvSpPr>
        <cdr:cNvPr id="2" name="TextBox 1"/>
        <cdr:cNvSpPr txBox="1"/>
      </cdr:nvSpPr>
      <cdr:spPr>
        <a:xfrm xmlns:a="http://schemas.openxmlformats.org/drawingml/2006/main">
          <a:off x="466969" y="0"/>
          <a:ext cx="6772031" cy="457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1228572" cy="7666667"/>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53560B-4D82-4486-AB59-1EAFEF7BBDBE}" type="datetimeFigureOut">
              <a:rPr lang="en-US" smtClean="0"/>
              <a:t>10/10/2016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CD61A4-2706-4F24-8F42-E571A3B7A779}" type="slidenum">
              <a:rPr lang="en-US" smtClean="0"/>
              <a:t>‹#›</a:t>
            </a:fld>
            <a:endParaRPr lang="en-US"/>
          </a:p>
        </p:txBody>
      </p:sp>
    </p:spTree>
    <p:extLst>
      <p:ext uri="{BB962C8B-B14F-4D97-AF65-F5344CB8AC3E}">
        <p14:creationId xmlns:p14="http://schemas.microsoft.com/office/powerpoint/2010/main" val="186639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is well known, the</a:t>
            </a:r>
            <a:r>
              <a:rPr lang="en-US" baseline="0" dirty="0" smtClean="0"/>
              <a:t> past 15 years have been extraordinary for house prices.  House prices more than doubled from 1998 to early 2006, then fell by a third through early 2012.</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2</a:t>
            </a:fld>
            <a:endParaRPr lang="en-US"/>
          </a:p>
        </p:txBody>
      </p:sp>
    </p:spTree>
    <p:extLst>
      <p:ext uri="{BB962C8B-B14F-4D97-AF65-F5344CB8AC3E}">
        <p14:creationId xmlns:p14="http://schemas.microsoft.com/office/powerpoint/2010/main" val="1908464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1393D-E5B4-48BF-9D76-300AD8B599EA}" type="slidenum">
              <a:rPr lang="en-US" smtClean="0"/>
              <a:pPr/>
              <a:t>29</a:t>
            </a:fld>
            <a:endParaRPr lang="en-US" dirty="0"/>
          </a:p>
        </p:txBody>
      </p:sp>
    </p:spTree>
    <p:extLst>
      <p:ext uri="{BB962C8B-B14F-4D97-AF65-F5344CB8AC3E}">
        <p14:creationId xmlns:p14="http://schemas.microsoft.com/office/powerpoint/2010/main" val="2318426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countries had much larger house</a:t>
            </a:r>
            <a:r>
              <a:rPr lang="en-US" baseline="0" dirty="0" smtClean="0"/>
              <a:t> price booms than the United States.  It is hard to reconcile any US-based story with the international experience.</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35</a:t>
            </a:fld>
            <a:endParaRPr lang="en-US"/>
          </a:p>
        </p:txBody>
      </p:sp>
    </p:spTree>
    <p:extLst>
      <p:ext uri="{BB962C8B-B14F-4D97-AF65-F5344CB8AC3E}">
        <p14:creationId xmlns:p14="http://schemas.microsoft.com/office/powerpoint/2010/main" val="208973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National</a:t>
            </a:r>
            <a:r>
              <a:rPr lang="en-US" baseline="0" dirty="0" smtClean="0"/>
              <a:t> cycles in h</a:t>
            </a:r>
            <a:r>
              <a:rPr lang="en-US" dirty="0" smtClean="0"/>
              <a:t>ouse prices</a:t>
            </a:r>
            <a:r>
              <a:rPr lang="en-US" baseline="0" dirty="0" smtClean="0"/>
              <a:t> happen fairly frequently – especially when house prices are measured in inflation-adjusted terms – but the recent episode was extraordinary in inflation-adjusted terms.</a:t>
            </a:r>
            <a:r>
              <a:rPr lang="en-US" dirty="0" smtClean="0"/>
              <a:t> </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3</a:t>
            </a:fld>
            <a:endParaRPr lang="en-US"/>
          </a:p>
        </p:txBody>
      </p:sp>
    </p:spTree>
    <p:extLst>
      <p:ext uri="{BB962C8B-B14F-4D97-AF65-F5344CB8AC3E}">
        <p14:creationId xmlns:p14="http://schemas.microsoft.com/office/powerpoint/2010/main" val="40938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decline in house prices from 2006 to 2012 corresponded</a:t>
            </a:r>
            <a:r>
              <a:rPr lang="en-US" baseline="0" dirty="0" smtClean="0"/>
              <a:t> to about $7 trillion in lost wealth.  As shown in this graph, as scaled by disposable income, the decrease was much larger than at the time of the dot-com bubble.</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4</a:t>
            </a:fld>
            <a:endParaRPr lang="en-US"/>
          </a:p>
        </p:txBody>
      </p:sp>
    </p:spTree>
    <p:extLst>
      <p:ext uri="{BB962C8B-B14F-4D97-AF65-F5344CB8AC3E}">
        <p14:creationId xmlns:p14="http://schemas.microsoft.com/office/powerpoint/2010/main" val="98893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Residential investment is a fairly small component of GDP.  Nonetheless,</a:t>
            </a:r>
            <a:r>
              <a:rPr lang="en-US" baseline="0" dirty="0" smtClean="0"/>
              <a:t> it fell from about 6 percent of GDP in 2005 to 3 percent in 2009.</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5</a:t>
            </a:fld>
            <a:endParaRPr lang="en-US"/>
          </a:p>
        </p:txBody>
      </p:sp>
    </p:spTree>
    <p:extLst>
      <p:ext uri="{BB962C8B-B14F-4D97-AF65-F5344CB8AC3E}">
        <p14:creationId xmlns:p14="http://schemas.microsoft.com/office/powerpoint/2010/main" val="2177081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this is a</a:t>
            </a:r>
            <a:r>
              <a:rPr lang="en-US" baseline="0" dirty="0" smtClean="0"/>
              <a:t> point-in-time measure.  We don’t know the share of mortgages that were ever delinquent during this period.</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6</a:t>
            </a:fld>
            <a:endParaRPr lang="en-US"/>
          </a:p>
        </p:txBody>
      </p:sp>
    </p:spTree>
    <p:extLst>
      <p:ext uri="{BB962C8B-B14F-4D97-AF65-F5344CB8AC3E}">
        <p14:creationId xmlns:p14="http://schemas.microsoft.com/office/powerpoint/2010/main" val="219028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Countrywide was the largest… Wachovia</a:t>
            </a:r>
            <a:r>
              <a:rPr lang="en-US" baseline="0" dirty="0" smtClean="0"/>
              <a:t> and </a:t>
            </a:r>
            <a:r>
              <a:rPr lang="en-US" baseline="0" dirty="0" err="1" smtClean="0"/>
              <a:t>Wamu</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7</a:t>
            </a:fld>
            <a:endParaRPr lang="en-US"/>
          </a:p>
        </p:txBody>
      </p:sp>
    </p:spTree>
    <p:extLst>
      <p:ext uri="{BB962C8B-B14F-4D97-AF65-F5344CB8AC3E}">
        <p14:creationId xmlns:p14="http://schemas.microsoft.com/office/powerpoint/2010/main" val="130986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shows the median combined loan-to-value ratio for borrowers who took out subprime or Alt-A mortgages.  Subprime</a:t>
            </a:r>
            <a:r>
              <a:rPr lang="en-US" baseline="0" dirty="0" smtClean="0"/>
              <a:t> mortgages are… Alt-A mortgages are…</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11</a:t>
            </a:fld>
            <a:endParaRPr lang="en-US"/>
          </a:p>
        </p:txBody>
      </p:sp>
    </p:spTree>
    <p:extLst>
      <p:ext uri="{BB962C8B-B14F-4D97-AF65-F5344CB8AC3E}">
        <p14:creationId xmlns:p14="http://schemas.microsoft.com/office/powerpoint/2010/main" val="2565675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Historically, a well-underwritten</a:t>
            </a:r>
            <a:r>
              <a:rPr lang="en-US" baseline="0" dirty="0" smtClean="0"/>
              <a:t> mortgage should not default in its first year, so the fact that so many mortgages went bad so quickly indicates that something was going very wrong.  These data may understate the incidence of early payment defaults because lenders might have bought back mortgages that went into default in the first couple months.</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14</a:t>
            </a:fld>
            <a:endParaRPr lang="en-US"/>
          </a:p>
        </p:txBody>
      </p:sp>
    </p:spTree>
    <p:extLst>
      <p:ext uri="{BB962C8B-B14F-4D97-AF65-F5344CB8AC3E}">
        <p14:creationId xmlns:p14="http://schemas.microsoft.com/office/powerpoint/2010/main" val="820830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Nonetheless,</a:t>
            </a:r>
            <a:r>
              <a:rPr lang="en-US" baseline="0" dirty="0" smtClean="0"/>
              <a:t> I find underwriting standards and product features to be an unsatisfying  very</a:t>
            </a:r>
            <a:endParaRPr lang="en-US" dirty="0"/>
          </a:p>
        </p:txBody>
      </p:sp>
      <p:sp>
        <p:nvSpPr>
          <p:cNvPr id="4" name="Slide Number Placeholder 3"/>
          <p:cNvSpPr>
            <a:spLocks noGrp="1"/>
          </p:cNvSpPr>
          <p:nvPr>
            <p:ph type="sldNum" sz="quarter" idx="10"/>
          </p:nvPr>
        </p:nvSpPr>
        <p:spPr/>
        <p:txBody>
          <a:bodyPr/>
          <a:lstStyle/>
          <a:p>
            <a:fld id="{36CD61A4-2706-4F24-8F42-E571A3B7A779}" type="slidenum">
              <a:rPr lang="en-US" smtClean="0"/>
              <a:t>18</a:t>
            </a:fld>
            <a:endParaRPr lang="en-US"/>
          </a:p>
        </p:txBody>
      </p:sp>
    </p:spTree>
    <p:extLst>
      <p:ext uri="{BB962C8B-B14F-4D97-AF65-F5344CB8AC3E}">
        <p14:creationId xmlns:p14="http://schemas.microsoft.com/office/powerpoint/2010/main" val="4113324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a:xfrm>
            <a:off x="685800" y="685800"/>
            <a:ext cx="7772400" cy="2127250"/>
          </a:xfrm>
        </p:spPr>
        <p:txBody>
          <a:bodyPr/>
          <a:lstStyle>
            <a:lvl1pPr algn="ctr">
              <a:defRPr sz="5800"/>
            </a:lvl1pPr>
          </a:lstStyle>
          <a:p>
            <a:pPr lvl="0"/>
            <a:r>
              <a:rPr lang="en-US" noProof="0" smtClean="0"/>
              <a:t>Click to edit Master title style</a:t>
            </a:r>
          </a:p>
        </p:txBody>
      </p:sp>
      <p:sp>
        <p:nvSpPr>
          <p:cNvPr id="25603" name="Rectangle 3"/>
          <p:cNvSpPr>
            <a:spLocks noGrp="1" noChangeArrowheads="1"/>
          </p:cNvSpPr>
          <p:nvPr>
            <p:ph type="subTitle" idx="1"/>
          </p:nvPr>
        </p:nvSpPr>
        <p:spPr>
          <a:xfrm>
            <a:off x="1371600" y="3270250"/>
            <a:ext cx="6400800" cy="2209800"/>
          </a:xfrm>
        </p:spPr>
        <p:txBody>
          <a:bodyPr/>
          <a:lstStyle>
            <a:lvl1pPr marL="0" indent="0" algn="ctr">
              <a:buFont typeface="Wingdings" pitchFamily="2" charset="2"/>
              <a:buNone/>
              <a:defRPr sz="3000"/>
            </a:lvl1pPr>
          </a:lstStyle>
          <a:p>
            <a:pPr lvl="0"/>
            <a:r>
              <a:rPr lang="en-US" noProof="0" smtClean="0"/>
              <a:t>Click to edit Master subtitle style</a:t>
            </a:r>
          </a:p>
        </p:txBody>
      </p:sp>
      <p:sp>
        <p:nvSpPr>
          <p:cNvPr id="25604" name="Rectangle 4"/>
          <p:cNvSpPr>
            <a:spLocks noGrp="1" noChangeArrowheads="1"/>
          </p:cNvSpPr>
          <p:nvPr>
            <p:ph type="dt" sz="half" idx="2"/>
          </p:nvPr>
        </p:nvSpPr>
        <p:spPr/>
        <p:txBody>
          <a:bodyPr/>
          <a:lstStyle>
            <a:lvl1pPr>
              <a:defRPr/>
            </a:lvl1pPr>
          </a:lstStyle>
          <a:p>
            <a:endParaRPr lang="en-US"/>
          </a:p>
        </p:txBody>
      </p:sp>
      <p:sp>
        <p:nvSpPr>
          <p:cNvPr id="25605" name="Rectangle 5"/>
          <p:cNvSpPr>
            <a:spLocks noGrp="1" noChangeArrowheads="1"/>
          </p:cNvSpPr>
          <p:nvPr>
            <p:ph type="ftr" sz="quarter" idx="3"/>
          </p:nvPr>
        </p:nvSpPr>
        <p:spPr/>
        <p:txBody>
          <a:bodyPr/>
          <a:lstStyle>
            <a:lvl1pPr>
              <a:defRPr/>
            </a:lvl1pPr>
          </a:lstStyle>
          <a:p>
            <a:endParaRPr lang="en-US"/>
          </a:p>
        </p:txBody>
      </p:sp>
      <p:sp>
        <p:nvSpPr>
          <p:cNvPr id="25606" name="Rectangle 6"/>
          <p:cNvSpPr>
            <a:spLocks noGrp="1" noChangeArrowheads="1"/>
          </p:cNvSpPr>
          <p:nvPr>
            <p:ph type="sldNum" sz="quarter" idx="4"/>
          </p:nvPr>
        </p:nvSpPr>
        <p:spPr/>
        <p:txBody>
          <a:bodyPr/>
          <a:lstStyle>
            <a:lvl1pPr>
              <a:defRPr/>
            </a:lvl1pPr>
          </a:lstStyle>
          <a:p>
            <a:fld id="{C81CC4D8-15C7-4704-85AB-88133F615A38}" type="slidenum">
              <a:rPr lang="en-US"/>
              <a:pPr/>
              <a:t>‹#›</a:t>
            </a:fld>
            <a:endParaRPr lang="en-US"/>
          </a:p>
        </p:txBody>
      </p:sp>
      <p:grpSp>
        <p:nvGrpSpPr>
          <p:cNvPr id="25607" name="Group 7"/>
          <p:cNvGrpSpPr>
            <a:grpSpLocks/>
          </p:cNvGrpSpPr>
          <p:nvPr/>
        </p:nvGrpSpPr>
        <p:grpSpPr bwMode="auto">
          <a:xfrm>
            <a:off x="228600" y="2889250"/>
            <a:ext cx="8610600" cy="201613"/>
            <a:chOff x="144" y="1680"/>
            <a:chExt cx="5424" cy="144"/>
          </a:xfrm>
        </p:grpSpPr>
        <p:sp>
          <p:nvSpPr>
            <p:cNvPr id="25608" name="Rectangle 8"/>
            <p:cNvSpPr>
              <a:spLocks noChangeArrowheads="1"/>
            </p:cNvSpPr>
            <p:nvPr userDrawn="1"/>
          </p:nvSpPr>
          <p:spPr bwMode="auto">
            <a:xfrm>
              <a:off x="144" y="1680"/>
              <a:ext cx="1808" cy="14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9" name="Rectangle 9"/>
            <p:cNvSpPr>
              <a:spLocks noChangeArrowheads="1"/>
            </p:cNvSpPr>
            <p:nvPr userDrawn="1"/>
          </p:nvSpPr>
          <p:spPr bwMode="auto">
            <a:xfrm>
              <a:off x="1952" y="1680"/>
              <a:ext cx="1808" cy="1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0" name="Rectangle 10"/>
            <p:cNvSpPr>
              <a:spLocks noChangeArrowheads="1"/>
            </p:cNvSpPr>
            <p:nvPr userDrawn="1"/>
          </p:nvSpPr>
          <p:spPr bwMode="auto">
            <a:xfrm>
              <a:off x="3760" y="1680"/>
              <a:ext cx="1808" cy="144"/>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5410E70-C567-4129-AE48-73004DB04E6D}" type="slidenum">
              <a:rPr lang="en-US"/>
              <a:pPr/>
              <a:t>‹#›</a:t>
            </a:fld>
            <a:endParaRPr lang="en-US"/>
          </a:p>
        </p:txBody>
      </p:sp>
    </p:spTree>
    <p:extLst>
      <p:ext uri="{BB962C8B-B14F-4D97-AF65-F5344CB8AC3E}">
        <p14:creationId xmlns:p14="http://schemas.microsoft.com/office/powerpoint/2010/main" val="23939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68AC884-D80A-45DD-B3E2-CDBC9FF066E2}" type="slidenum">
              <a:rPr lang="en-US"/>
              <a:pPr/>
              <a:t>‹#›</a:t>
            </a:fld>
            <a:endParaRPr lang="en-US"/>
          </a:p>
        </p:txBody>
      </p:sp>
    </p:spTree>
    <p:extLst>
      <p:ext uri="{BB962C8B-B14F-4D97-AF65-F5344CB8AC3E}">
        <p14:creationId xmlns:p14="http://schemas.microsoft.com/office/powerpoint/2010/main" val="162224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586772-0375-44C2-994C-E43F00D2FCFB}" type="slidenum">
              <a:rPr lang="en-US"/>
              <a:pPr/>
              <a:t>‹#›</a:t>
            </a:fld>
            <a:endParaRPr lang="en-US"/>
          </a:p>
        </p:txBody>
      </p:sp>
    </p:spTree>
    <p:extLst>
      <p:ext uri="{BB962C8B-B14F-4D97-AF65-F5344CB8AC3E}">
        <p14:creationId xmlns:p14="http://schemas.microsoft.com/office/powerpoint/2010/main" val="2229649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7DC581B-D430-47C8-8EF4-99D82ECC8F4F}" type="slidenum">
              <a:rPr lang="en-US"/>
              <a:pPr/>
              <a:t>‹#›</a:t>
            </a:fld>
            <a:endParaRPr lang="en-US"/>
          </a:p>
        </p:txBody>
      </p:sp>
    </p:spTree>
    <p:extLst>
      <p:ext uri="{BB962C8B-B14F-4D97-AF65-F5344CB8AC3E}">
        <p14:creationId xmlns:p14="http://schemas.microsoft.com/office/powerpoint/2010/main" val="507465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0D99364-7D74-4153-BAD7-4D4DFFA8DA26}" type="slidenum">
              <a:rPr lang="en-US"/>
              <a:pPr/>
              <a:t>‹#›</a:t>
            </a:fld>
            <a:endParaRPr lang="en-US"/>
          </a:p>
        </p:txBody>
      </p:sp>
    </p:spTree>
    <p:extLst>
      <p:ext uri="{BB962C8B-B14F-4D97-AF65-F5344CB8AC3E}">
        <p14:creationId xmlns:p14="http://schemas.microsoft.com/office/powerpoint/2010/main" val="3334063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4721682-4C1D-4A5E-B6E9-18FDC9C182FA}" type="slidenum">
              <a:rPr lang="en-US"/>
              <a:pPr/>
              <a:t>‹#›</a:t>
            </a:fld>
            <a:endParaRPr lang="en-US"/>
          </a:p>
        </p:txBody>
      </p:sp>
    </p:spTree>
    <p:extLst>
      <p:ext uri="{BB962C8B-B14F-4D97-AF65-F5344CB8AC3E}">
        <p14:creationId xmlns:p14="http://schemas.microsoft.com/office/powerpoint/2010/main" val="2148764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BDD4256-7A72-4840-A5D9-5AC467B32748}" type="slidenum">
              <a:rPr lang="en-US"/>
              <a:pPr/>
              <a:t>‹#›</a:t>
            </a:fld>
            <a:endParaRPr lang="en-US"/>
          </a:p>
        </p:txBody>
      </p:sp>
    </p:spTree>
    <p:extLst>
      <p:ext uri="{BB962C8B-B14F-4D97-AF65-F5344CB8AC3E}">
        <p14:creationId xmlns:p14="http://schemas.microsoft.com/office/powerpoint/2010/main" val="3451507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1C38013-0093-466A-83EC-1FDB952C9557}" type="slidenum">
              <a:rPr lang="en-US"/>
              <a:pPr/>
              <a:t>‹#›</a:t>
            </a:fld>
            <a:endParaRPr lang="en-US"/>
          </a:p>
        </p:txBody>
      </p:sp>
    </p:spTree>
    <p:extLst>
      <p:ext uri="{BB962C8B-B14F-4D97-AF65-F5344CB8AC3E}">
        <p14:creationId xmlns:p14="http://schemas.microsoft.com/office/powerpoint/2010/main" val="1443377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948E931-5B27-4A34-9A70-F492B47F6153}" type="slidenum">
              <a:rPr lang="en-US"/>
              <a:pPr/>
              <a:t>‹#›</a:t>
            </a:fld>
            <a:endParaRPr lang="en-US"/>
          </a:p>
        </p:txBody>
      </p:sp>
    </p:spTree>
    <p:extLst>
      <p:ext uri="{BB962C8B-B14F-4D97-AF65-F5344CB8AC3E}">
        <p14:creationId xmlns:p14="http://schemas.microsoft.com/office/powerpoint/2010/main" val="1476813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220D9A9-3B88-42CD-9517-DC9B7AF23936}" type="slidenum">
              <a:rPr lang="en-US"/>
              <a:pPr/>
              <a:t>‹#›</a:t>
            </a:fld>
            <a:endParaRPr lang="en-US"/>
          </a:p>
        </p:txBody>
      </p:sp>
    </p:spTree>
    <p:extLst>
      <p:ext uri="{BB962C8B-B14F-4D97-AF65-F5344CB8AC3E}">
        <p14:creationId xmlns:p14="http://schemas.microsoft.com/office/powerpoint/2010/main" val="3493520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4579"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80" name="Rectangle 4"/>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vl1pPr>
          </a:lstStyle>
          <a:p>
            <a:endParaRPr lang="en-US"/>
          </a:p>
        </p:txBody>
      </p:sp>
      <p:sp>
        <p:nvSpPr>
          <p:cNvPr id="2458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p>
        </p:txBody>
      </p:sp>
      <p:sp>
        <p:nvSpPr>
          <p:cNvPr id="24582" name="Rectangle 6"/>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fld id="{46A2E916-625B-497B-A334-41A6684EDE25}" type="slidenum">
              <a:rPr lang="en-US"/>
              <a:pPr/>
              <a:t>‹#›</a:t>
            </a:fld>
            <a:endParaRPr lang="en-US"/>
          </a:p>
        </p:txBody>
      </p:sp>
      <p:sp>
        <p:nvSpPr>
          <p:cNvPr id="24583" name="Rectangle 7"/>
          <p:cNvSpPr>
            <a:spLocks noChangeArrowheads="1"/>
          </p:cNvSpPr>
          <p:nvPr/>
        </p:nvSpPr>
        <p:spPr bwMode="auto">
          <a:xfrm>
            <a:off x="0" y="0"/>
            <a:ext cx="22860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24584" name="Line 8"/>
          <p:cNvSpPr>
            <a:spLocks noChangeShapeType="1"/>
          </p:cNvSpPr>
          <p:nvPr/>
        </p:nvSpPr>
        <p:spPr bwMode="auto">
          <a:xfrm>
            <a:off x="457200" y="1447800"/>
            <a:ext cx="807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5" name="Rectangle 9"/>
          <p:cNvSpPr>
            <a:spLocks noChangeArrowheads="1"/>
          </p:cNvSpPr>
          <p:nvPr/>
        </p:nvSpPr>
        <p:spPr bwMode="auto">
          <a:xfrm>
            <a:off x="0" y="2286000"/>
            <a:ext cx="22860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
        <p:nvSpPr>
          <p:cNvPr id="24586" name="Rectangle 10"/>
          <p:cNvSpPr>
            <a:spLocks noChangeArrowheads="1"/>
          </p:cNvSpPr>
          <p:nvPr/>
        </p:nvSpPr>
        <p:spPr bwMode="auto">
          <a:xfrm>
            <a:off x="0" y="4572000"/>
            <a:ext cx="228600" cy="228600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Garamond" pitchFamily="18" charset="0"/>
        </a:defRPr>
      </a:lvl2pPr>
      <a:lvl3pPr algn="l" rtl="0" fontAlgn="base">
        <a:spcBef>
          <a:spcPct val="0"/>
        </a:spcBef>
        <a:spcAft>
          <a:spcPct val="0"/>
        </a:spcAft>
        <a:defRPr sz="4400">
          <a:solidFill>
            <a:schemeClr val="tx2"/>
          </a:solidFill>
          <a:latin typeface="Garamond" pitchFamily="18" charset="0"/>
        </a:defRPr>
      </a:lvl3pPr>
      <a:lvl4pPr algn="l" rtl="0" fontAlgn="base">
        <a:spcBef>
          <a:spcPct val="0"/>
        </a:spcBef>
        <a:spcAft>
          <a:spcPct val="0"/>
        </a:spcAft>
        <a:defRPr sz="4400">
          <a:solidFill>
            <a:schemeClr val="tx2"/>
          </a:solidFill>
          <a:latin typeface="Garamond" pitchFamily="18" charset="0"/>
        </a:defRPr>
      </a:lvl4pPr>
      <a:lvl5pPr algn="l" rtl="0" fontAlgn="base">
        <a:spcBef>
          <a:spcPct val="0"/>
        </a:spcBef>
        <a:spcAft>
          <a:spcPct val="0"/>
        </a:spcAft>
        <a:defRPr sz="4400">
          <a:solidFill>
            <a:schemeClr val="tx2"/>
          </a:solidFill>
          <a:latin typeface="Garamond" pitchFamily="18" charset="0"/>
        </a:defRPr>
      </a:lvl5pPr>
      <a:lvl6pPr marL="457200" algn="l" rtl="0" fontAlgn="base">
        <a:spcBef>
          <a:spcPct val="0"/>
        </a:spcBef>
        <a:spcAft>
          <a:spcPct val="0"/>
        </a:spcAft>
        <a:defRPr sz="4400">
          <a:solidFill>
            <a:schemeClr val="tx2"/>
          </a:solidFill>
          <a:latin typeface="Garamond" pitchFamily="18" charset="0"/>
        </a:defRPr>
      </a:lvl6pPr>
      <a:lvl7pPr marL="914400" algn="l" rtl="0" fontAlgn="base">
        <a:spcBef>
          <a:spcPct val="0"/>
        </a:spcBef>
        <a:spcAft>
          <a:spcPct val="0"/>
        </a:spcAft>
        <a:defRPr sz="4400">
          <a:solidFill>
            <a:schemeClr val="tx2"/>
          </a:solidFill>
          <a:latin typeface="Garamond" pitchFamily="18" charset="0"/>
        </a:defRPr>
      </a:lvl7pPr>
      <a:lvl8pPr marL="1371600" algn="l" rtl="0" fontAlgn="base">
        <a:spcBef>
          <a:spcPct val="0"/>
        </a:spcBef>
        <a:spcAft>
          <a:spcPct val="0"/>
        </a:spcAft>
        <a:defRPr sz="4400">
          <a:solidFill>
            <a:schemeClr val="tx2"/>
          </a:solidFill>
          <a:latin typeface="Garamond" pitchFamily="18" charset="0"/>
        </a:defRPr>
      </a:lvl8pPr>
      <a:lvl9pPr marL="1828800" algn="l" rtl="0" fontAlgn="base">
        <a:spcBef>
          <a:spcPct val="0"/>
        </a:spcBef>
        <a:spcAft>
          <a:spcPct val="0"/>
        </a:spcAft>
        <a:defRPr sz="4400">
          <a:solidFill>
            <a:schemeClr val="tx2"/>
          </a:solidFill>
          <a:latin typeface="Garamond" pitchFamily="18" charset="0"/>
        </a:defRPr>
      </a:lvl9pPr>
    </p:titleStyle>
    <p:bodyStyle>
      <a:lvl1pPr marL="342900" indent="-342900" algn="l" rtl="0" fontAlgn="base">
        <a:spcBef>
          <a:spcPct val="20000"/>
        </a:spcBef>
        <a:spcAft>
          <a:spcPct val="0"/>
        </a:spcAft>
        <a:buClr>
          <a:schemeClr val="bg2"/>
        </a:buClr>
        <a:buSzPct val="75000"/>
        <a:buFont typeface="Wingdings" pitchFamily="2" charset="2"/>
        <a:buChar char="p"/>
        <a:defRPr sz="28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itchFamily="2" charset="2"/>
        <a:buChar char="n"/>
        <a:defRPr sz="2400">
          <a:solidFill>
            <a:schemeClr val="tx1"/>
          </a:solidFill>
          <a:latin typeface="+mn-lt"/>
        </a:defRPr>
      </a:lvl2pPr>
      <a:lvl3pPr marL="1143000" indent="-228600" algn="l" rtl="0" fontAlgn="base">
        <a:spcBef>
          <a:spcPct val="20000"/>
        </a:spcBef>
        <a:spcAft>
          <a:spcPct val="0"/>
        </a:spcAft>
        <a:buClr>
          <a:schemeClr val="accent1"/>
        </a:buClr>
        <a:buSzPct val="65000"/>
        <a:buFont typeface="Wingdings" pitchFamily="2" charset="2"/>
        <a:buChar char="p"/>
        <a:defRPr sz="2000">
          <a:solidFill>
            <a:schemeClr val="tx1"/>
          </a:solidFill>
          <a:latin typeface="+mn-lt"/>
        </a:defRPr>
      </a:lvl3pPr>
      <a:lvl4pPr marL="1600200" indent="-228600" algn="l" rtl="0" fontAlgn="base">
        <a:spcBef>
          <a:spcPct val="20000"/>
        </a:spcBef>
        <a:spcAft>
          <a:spcPct val="0"/>
        </a:spcAft>
        <a:buClr>
          <a:schemeClr val="bg2"/>
        </a:buClr>
        <a:buFont typeface="Wingdings" pitchFamily="2" charset="2"/>
        <a:buChar char="§"/>
        <a:defRPr>
          <a:solidFill>
            <a:schemeClr val="tx1"/>
          </a:solidFill>
          <a:latin typeface="+mn-lt"/>
        </a:defRPr>
      </a:lvl4pPr>
      <a:lvl5pPr marL="20574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5pPr>
      <a:lvl6pPr marL="25146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81000" y="685800"/>
            <a:ext cx="8305800" cy="2127250"/>
          </a:xfrm>
        </p:spPr>
        <p:txBody>
          <a:bodyPr/>
          <a:lstStyle/>
          <a:p>
            <a:pPr algn="l"/>
            <a:r>
              <a:rPr lang="en-US" sz="4000" dirty="0" smtClean="0"/>
              <a:t>The housing and mortgage market crisis of the 2000s and the policy response</a:t>
            </a:r>
            <a:endParaRPr lang="en-US" sz="4000" dirty="0"/>
          </a:p>
        </p:txBody>
      </p:sp>
      <p:sp>
        <p:nvSpPr>
          <p:cNvPr id="2051" name="Rectangle 3"/>
          <p:cNvSpPr>
            <a:spLocks noGrp="1" noChangeArrowheads="1"/>
          </p:cNvSpPr>
          <p:nvPr>
            <p:ph type="subTitle" idx="1"/>
          </p:nvPr>
        </p:nvSpPr>
        <p:spPr>
          <a:xfrm>
            <a:off x="1371600" y="3270250"/>
            <a:ext cx="6400800" cy="1758950"/>
          </a:xfrm>
        </p:spPr>
        <p:txBody>
          <a:bodyPr/>
          <a:lstStyle/>
          <a:p>
            <a:r>
              <a:rPr lang="en-US" sz="3200" dirty="0"/>
              <a:t>Karen </a:t>
            </a:r>
            <a:r>
              <a:rPr lang="en-US" sz="3200" dirty="0" smtClean="0"/>
              <a:t>Pence</a:t>
            </a:r>
          </a:p>
          <a:p>
            <a:r>
              <a:rPr lang="en-US" sz="2600" dirty="0" smtClean="0"/>
              <a:t>October 2016</a:t>
            </a:r>
            <a:endParaRPr lang="en-US" sz="2600" dirty="0"/>
          </a:p>
          <a:p>
            <a:r>
              <a:rPr lang="en-US" sz="2600" dirty="0">
                <a:solidFill>
                  <a:schemeClr val="tx2"/>
                </a:solidFill>
              </a:rPr>
              <a:t>Federal Reserve Board</a:t>
            </a:r>
          </a:p>
          <a:p>
            <a:endParaRPr lang="en-US" sz="2600" dirty="0">
              <a:solidFill>
                <a:schemeClr val="tx2"/>
              </a:solidFill>
            </a:endParaRPr>
          </a:p>
          <a:p>
            <a:pPr algn="l"/>
            <a:r>
              <a:rPr lang="en-US" sz="1400" dirty="0">
                <a:solidFill>
                  <a:schemeClr val="tx2"/>
                </a:solidFill>
              </a:rPr>
              <a:t>Disclaimer: The views in this presentation are mine alone and not necessarily those of the Federal Reserve Board or its staff</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Underwriting and house prices</a:t>
            </a:r>
            <a:endParaRPr lang="en-US" dirty="0"/>
          </a:p>
        </p:txBody>
      </p:sp>
      <p:sp>
        <p:nvSpPr>
          <p:cNvPr id="3" name="Content Placeholder 2"/>
          <p:cNvSpPr>
            <a:spLocks noGrp="1"/>
          </p:cNvSpPr>
          <p:nvPr>
            <p:ph idx="1"/>
          </p:nvPr>
        </p:nvSpPr>
        <p:spPr/>
        <p:txBody>
          <a:bodyPr/>
          <a:lstStyle/>
          <a:p>
            <a:r>
              <a:rPr lang="en-US" dirty="0" smtClean="0"/>
              <a:t>As the housing bubble progressed, underwriting standards deteriorated and risky mortgage features became more common</a:t>
            </a:r>
          </a:p>
          <a:p>
            <a:r>
              <a:rPr lang="en-US" dirty="0" smtClean="0"/>
              <a:t>This deterioration fed the bubble: borrowers who ran into trouble with one mortgage could refinance into another</a:t>
            </a:r>
          </a:p>
          <a:p>
            <a:r>
              <a:rPr lang="en-US" dirty="0" smtClean="0"/>
              <a:t>When house prices began to fall, these borrowers were the first to default</a:t>
            </a:r>
          </a:p>
          <a:p>
            <a:endParaRPr lang="en-US" dirty="0" smtClean="0"/>
          </a:p>
          <a:p>
            <a:endParaRPr lang="en-US" dirty="0"/>
          </a:p>
        </p:txBody>
      </p:sp>
    </p:spTree>
    <p:extLst>
      <p:ext uri="{BB962C8B-B14F-4D97-AF65-F5344CB8AC3E}">
        <p14:creationId xmlns:p14="http://schemas.microsoft.com/office/powerpoint/2010/main" val="18750981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5"/>
          <p:cNvSpPr>
            <a:spLocks noGrp="1" noChangeArrowheads="1"/>
          </p:cNvSpPr>
          <p:nvPr>
            <p:ph type="title"/>
          </p:nvPr>
        </p:nvSpPr>
        <p:spPr/>
        <p:txBody>
          <a:bodyPr/>
          <a:lstStyle/>
          <a:p>
            <a:r>
              <a:rPr lang="en-US" sz="4000" dirty="0" smtClean="0"/>
              <a:t>Subprime borrowers made little or no down payments</a:t>
            </a:r>
            <a:endParaRPr lang="en-US" sz="4000" dirty="0"/>
          </a:p>
        </p:txBody>
      </p:sp>
      <p:graphicFrame>
        <p:nvGraphicFramePr>
          <p:cNvPr id="29700" name="Object 4"/>
          <p:cNvGraphicFramePr>
            <a:graphicFrameLocks noGrp="1" noChangeAspect="1"/>
          </p:cNvGraphicFramePr>
          <p:nvPr>
            <p:ph idx="1"/>
          </p:nvPr>
        </p:nvGraphicFramePr>
        <p:xfrm>
          <a:off x="1376363" y="1528763"/>
          <a:ext cx="6419850" cy="4776787"/>
        </p:xfrm>
        <a:graphic>
          <a:graphicData uri="http://schemas.openxmlformats.org/presentationml/2006/ole">
            <mc:AlternateContent xmlns:mc="http://schemas.openxmlformats.org/markup-compatibility/2006">
              <mc:Choice xmlns:v="urn:schemas-microsoft-com:vml" Requires="v">
                <p:oleObj spid="_x0000_s49201" name="Chart" r:id="rId4" imgW="4876800" imgH="3628989" progId="Excel.Chart.8">
                  <p:embed/>
                </p:oleObj>
              </mc:Choice>
              <mc:Fallback>
                <p:oleObj name="Chart" r:id="rId4" imgW="4876800" imgH="3628989"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3" y="1528763"/>
                        <a:ext cx="6419850"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p:cNvSpPr/>
          <p:nvPr/>
        </p:nvSpPr>
        <p:spPr>
          <a:xfrm>
            <a:off x="381000" y="6227546"/>
            <a:ext cx="8382000" cy="523220"/>
          </a:xfrm>
          <a:prstGeom prst="rect">
            <a:avLst/>
          </a:prstGeom>
        </p:spPr>
        <p:txBody>
          <a:bodyPr wrap="square">
            <a:spAutoFit/>
          </a:bodyPr>
          <a:lstStyle/>
          <a:p>
            <a:pPr>
              <a:spcBef>
                <a:spcPct val="50000"/>
              </a:spcBef>
            </a:pPr>
            <a:r>
              <a:rPr lang="en-US" sz="1400" dirty="0"/>
              <a:t>Source: Mayer, Pence, and Sherlund, “The Rise in Mortgage Defaults,” </a:t>
            </a:r>
            <a:r>
              <a:rPr lang="en-US" sz="1400" i="1" dirty="0"/>
              <a:t>Journal of Economic Perspectives</a:t>
            </a:r>
          </a:p>
        </p:txBody>
      </p:sp>
    </p:spTree>
    <p:extLst>
      <p:ext uri="{BB962C8B-B14F-4D97-AF65-F5344CB8AC3E}">
        <p14:creationId xmlns:p14="http://schemas.microsoft.com/office/powerpoint/2010/main" val="3249155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Risky features became prevalent</a:t>
            </a:r>
            <a:endParaRPr lang="en-US"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1818356"/>
              </p:ext>
            </p:extLst>
          </p:nvPr>
        </p:nvGraphicFramePr>
        <p:xfrm>
          <a:off x="533400" y="1810117"/>
          <a:ext cx="8153400" cy="4378325"/>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09600" y="6248400"/>
            <a:ext cx="8077200" cy="523220"/>
          </a:xfrm>
          <a:prstGeom prst="rect">
            <a:avLst/>
          </a:prstGeom>
        </p:spPr>
        <p:txBody>
          <a:bodyPr wrap="square">
            <a:spAutoFit/>
          </a:bodyPr>
          <a:lstStyle/>
          <a:p>
            <a:pPr>
              <a:spcBef>
                <a:spcPct val="50000"/>
              </a:spcBef>
            </a:pPr>
            <a:r>
              <a:rPr lang="en-US" sz="1400" dirty="0"/>
              <a:t>Source: Mayer, Pence, and Sherlund, “The Rise in Mortgage Defaults,” </a:t>
            </a:r>
            <a:r>
              <a:rPr lang="en-US" sz="1400" i="1" dirty="0"/>
              <a:t>Journal of Economic Perspectives</a:t>
            </a:r>
          </a:p>
        </p:txBody>
      </p:sp>
      <p:sp>
        <p:nvSpPr>
          <p:cNvPr id="6" name="TextBox 5"/>
          <p:cNvSpPr txBox="1"/>
          <p:nvPr/>
        </p:nvSpPr>
        <p:spPr>
          <a:xfrm>
            <a:off x="381000" y="1523997"/>
            <a:ext cx="1828800" cy="307777"/>
          </a:xfrm>
          <a:prstGeom prst="rect">
            <a:avLst/>
          </a:prstGeom>
          <a:noFill/>
        </p:spPr>
        <p:txBody>
          <a:bodyPr wrap="square" rtlCol="0">
            <a:spAutoFit/>
          </a:bodyPr>
          <a:lstStyle/>
          <a:p>
            <a:r>
              <a:rPr lang="en-US" sz="1400" dirty="0" smtClean="0"/>
              <a:t>Percent</a:t>
            </a:r>
            <a:endParaRPr lang="en-US" sz="1400" dirty="0"/>
          </a:p>
        </p:txBody>
      </p:sp>
      <p:sp>
        <p:nvSpPr>
          <p:cNvPr id="7" name="TextBox 6"/>
          <p:cNvSpPr txBox="1"/>
          <p:nvPr/>
        </p:nvSpPr>
        <p:spPr>
          <a:xfrm>
            <a:off x="2895600" y="1534810"/>
            <a:ext cx="3619500" cy="369332"/>
          </a:xfrm>
          <a:prstGeom prst="rect">
            <a:avLst/>
          </a:prstGeom>
          <a:noFill/>
        </p:spPr>
        <p:txBody>
          <a:bodyPr wrap="square" rtlCol="0">
            <a:spAutoFit/>
          </a:bodyPr>
          <a:lstStyle/>
          <a:p>
            <a:r>
              <a:rPr lang="en-US" dirty="0" smtClean="0"/>
              <a:t>2006 mortgage originations</a:t>
            </a:r>
            <a:endParaRPr lang="en-US" dirty="0"/>
          </a:p>
        </p:txBody>
      </p:sp>
    </p:spTree>
    <p:extLst>
      <p:ext uri="{BB962C8B-B14F-4D97-AF65-F5344CB8AC3E}">
        <p14:creationId xmlns:p14="http://schemas.microsoft.com/office/powerpoint/2010/main" val="2806153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a:xfrm>
            <a:off x="457200" y="277813"/>
            <a:ext cx="8229600" cy="1017587"/>
          </a:xfrm>
        </p:spPr>
        <p:txBody>
          <a:bodyPr/>
          <a:lstStyle/>
          <a:p>
            <a:r>
              <a:rPr lang="en-US" sz="4000" dirty="0" smtClean="0"/>
              <a:t>Most </a:t>
            </a:r>
            <a:r>
              <a:rPr lang="en-US" sz="4000" dirty="0"/>
              <a:t>option-ARM borrowers </a:t>
            </a:r>
            <a:r>
              <a:rPr lang="en-US" sz="4000" dirty="0" smtClean="0"/>
              <a:t>made the minimum payment</a:t>
            </a:r>
            <a:endParaRPr lang="en-US" sz="4000" dirty="0"/>
          </a:p>
        </p:txBody>
      </p:sp>
      <p:pic>
        <p:nvPicPr>
          <p:cNvPr id="20486"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895475"/>
            <a:ext cx="7537450" cy="4235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7" name="Text Box 7"/>
          <p:cNvSpPr txBox="1">
            <a:spLocks noChangeArrowheads="1"/>
          </p:cNvSpPr>
          <p:nvPr/>
        </p:nvSpPr>
        <p:spPr bwMode="auto">
          <a:xfrm>
            <a:off x="762000" y="1524000"/>
            <a:ext cx="685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p>
        </p:txBody>
      </p:sp>
      <p:sp>
        <p:nvSpPr>
          <p:cNvPr id="20488" name="Text Box 8"/>
          <p:cNvSpPr txBox="1">
            <a:spLocks noChangeArrowheads="1"/>
          </p:cNvSpPr>
          <p:nvPr/>
        </p:nvSpPr>
        <p:spPr bwMode="auto">
          <a:xfrm>
            <a:off x="609600" y="1523999"/>
            <a:ext cx="7772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a:t>Share of Option ARMs with Balances Larger than at Origination</a:t>
            </a:r>
          </a:p>
        </p:txBody>
      </p:sp>
      <p:sp>
        <p:nvSpPr>
          <p:cNvPr id="20492" name="Text Box 12"/>
          <p:cNvSpPr txBox="1">
            <a:spLocks noChangeArrowheads="1"/>
          </p:cNvSpPr>
          <p:nvPr/>
        </p:nvSpPr>
        <p:spPr bwMode="auto">
          <a:xfrm>
            <a:off x="381000" y="6324600"/>
            <a:ext cx="861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Source: Mayer, Pence, and Sherlund, “The Rise in Mortgage Defaults,” </a:t>
            </a:r>
            <a:r>
              <a:rPr lang="en-US" sz="1400" i="1"/>
              <a:t>Journal of Economic Perspectives</a:t>
            </a:r>
          </a:p>
        </p:txBody>
      </p:sp>
    </p:spTree>
    <p:extLst>
      <p:ext uri="{BB962C8B-B14F-4D97-AF65-F5344CB8AC3E}">
        <p14:creationId xmlns:p14="http://schemas.microsoft.com/office/powerpoint/2010/main" val="2360349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6"/>
          <p:cNvSpPr>
            <a:spLocks noGrp="1" noChangeArrowheads="1"/>
          </p:cNvSpPr>
          <p:nvPr>
            <p:ph type="title"/>
          </p:nvPr>
        </p:nvSpPr>
        <p:spPr/>
        <p:txBody>
          <a:bodyPr/>
          <a:lstStyle/>
          <a:p>
            <a:r>
              <a:rPr lang="en-US" sz="4000" dirty="0" smtClean="0"/>
              <a:t>Early </a:t>
            </a:r>
            <a:r>
              <a:rPr lang="en-US" sz="4000" dirty="0"/>
              <a:t>payment </a:t>
            </a:r>
            <a:r>
              <a:rPr lang="en-US" sz="4000" dirty="0" smtClean="0"/>
              <a:t>defaults on subprime mortgages increased dramatically</a:t>
            </a:r>
            <a:endParaRPr lang="en-US" sz="4000" dirty="0"/>
          </a:p>
        </p:txBody>
      </p:sp>
      <p:pic>
        <p:nvPicPr>
          <p:cNvPr id="11269"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7400" y="1676400"/>
            <a:ext cx="5105400" cy="4427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2" name="Text Box 8"/>
          <p:cNvSpPr txBox="1">
            <a:spLocks noChangeArrowheads="1"/>
          </p:cNvSpPr>
          <p:nvPr/>
        </p:nvSpPr>
        <p:spPr bwMode="auto">
          <a:xfrm>
            <a:off x="3276600" y="1828800"/>
            <a:ext cx="3657600"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0000"/>
              </a:lnSpc>
              <a:spcBef>
                <a:spcPct val="50000"/>
              </a:spcBef>
            </a:pPr>
            <a:r>
              <a:rPr lang="en-US" sz="1400" dirty="0"/>
              <a:t>B</a:t>
            </a:r>
            <a:r>
              <a:rPr lang="en-US" sz="1400" dirty="0" smtClean="0"/>
              <a:t>y </a:t>
            </a:r>
            <a:r>
              <a:rPr lang="en-US" sz="1400" dirty="0"/>
              <a:t>loan vintage</a:t>
            </a:r>
          </a:p>
        </p:txBody>
      </p:sp>
      <p:sp>
        <p:nvSpPr>
          <p:cNvPr id="11273" name="Text Box 9"/>
          <p:cNvSpPr txBox="1">
            <a:spLocks noChangeArrowheads="1"/>
          </p:cNvSpPr>
          <p:nvPr/>
        </p:nvSpPr>
        <p:spPr bwMode="auto">
          <a:xfrm>
            <a:off x="381000" y="6324600"/>
            <a:ext cx="853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dirty="0"/>
              <a:t>Source: Mayer, Pence, and Sherlund, “The Rise in Mortgage Defaults,” </a:t>
            </a:r>
            <a:r>
              <a:rPr lang="en-US" sz="1400" i="1" dirty="0"/>
              <a:t>Journal of Economic Perspectives</a:t>
            </a:r>
          </a:p>
        </p:txBody>
      </p:sp>
    </p:spTree>
    <p:extLst>
      <p:ext uri="{BB962C8B-B14F-4D97-AF65-F5344CB8AC3E}">
        <p14:creationId xmlns:p14="http://schemas.microsoft.com/office/powerpoint/2010/main" val="3116161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One aspect of fraud: </a:t>
            </a:r>
            <a:r>
              <a:rPr lang="en-US" sz="4000" dirty="0" smtClean="0"/>
              <a:t/>
            </a:r>
            <a:br>
              <a:rPr lang="en-US" sz="4000" dirty="0" smtClean="0"/>
            </a:br>
            <a:r>
              <a:rPr lang="en-US" sz="4000" dirty="0" smtClean="0"/>
              <a:t>misrepresentation </a:t>
            </a:r>
            <a:r>
              <a:rPr lang="en-US" sz="4000" dirty="0" smtClean="0"/>
              <a:t>by </a:t>
            </a:r>
            <a:r>
              <a:rPr lang="en-US" sz="4000" dirty="0" smtClean="0"/>
              <a:t>property investors</a:t>
            </a:r>
            <a:endParaRPr lang="en-US" sz="4000" dirty="0"/>
          </a:p>
        </p:txBody>
      </p:sp>
      <p:pic>
        <p:nvPicPr>
          <p:cNvPr id="4" name="Content Placeholder 3"/>
          <p:cNvPicPr>
            <a:picLocks noGrp="1" noChangeAspect="1"/>
          </p:cNvPicPr>
          <p:nvPr>
            <p:ph idx="1"/>
          </p:nvPr>
        </p:nvPicPr>
        <p:blipFill>
          <a:blip r:embed="rId2"/>
          <a:stretch>
            <a:fillRect/>
          </a:stretch>
        </p:blipFill>
        <p:spPr>
          <a:xfrm>
            <a:off x="2819400" y="1752600"/>
            <a:ext cx="3505200" cy="4419600"/>
          </a:xfrm>
          <a:prstGeom prst="rect">
            <a:avLst/>
          </a:prstGeom>
        </p:spPr>
      </p:pic>
      <p:sp>
        <p:nvSpPr>
          <p:cNvPr id="5" name="TextBox 4"/>
          <p:cNvSpPr txBox="1"/>
          <p:nvPr/>
        </p:nvSpPr>
        <p:spPr>
          <a:xfrm>
            <a:off x="609600" y="6400800"/>
            <a:ext cx="7620000" cy="369332"/>
          </a:xfrm>
          <a:prstGeom prst="rect">
            <a:avLst/>
          </a:prstGeom>
          <a:noFill/>
        </p:spPr>
        <p:txBody>
          <a:bodyPr wrap="square" rtlCol="0">
            <a:spAutoFit/>
          </a:bodyPr>
          <a:lstStyle/>
          <a:p>
            <a:r>
              <a:rPr lang="en-US" dirty="0" smtClean="0"/>
              <a:t>Source.  Haughwout, Lee, Tracy, and </a:t>
            </a:r>
            <a:r>
              <a:rPr lang="en-US" dirty="0" err="1" smtClean="0"/>
              <a:t>vanderKlaauw</a:t>
            </a:r>
            <a:r>
              <a:rPr lang="en-US" dirty="0" smtClean="0"/>
              <a:t> (2011).</a:t>
            </a:r>
            <a:endParaRPr lang="en-US" dirty="0"/>
          </a:p>
        </p:txBody>
      </p:sp>
      <p:sp>
        <p:nvSpPr>
          <p:cNvPr id="6" name="TextBox 5"/>
          <p:cNvSpPr txBox="1"/>
          <p:nvPr/>
        </p:nvSpPr>
        <p:spPr>
          <a:xfrm>
            <a:off x="457200" y="1524000"/>
            <a:ext cx="8229600" cy="646331"/>
          </a:xfrm>
          <a:prstGeom prst="rect">
            <a:avLst/>
          </a:prstGeom>
          <a:noFill/>
        </p:spPr>
        <p:txBody>
          <a:bodyPr wrap="square" rtlCol="0">
            <a:spAutoFit/>
          </a:bodyPr>
          <a:lstStyle/>
          <a:p>
            <a:r>
              <a:rPr lang="en-US" dirty="0" smtClean="0"/>
              <a:t>Share of nonprime mortgages extended to </a:t>
            </a:r>
            <a:r>
              <a:rPr lang="en-US" dirty="0" smtClean="0"/>
              <a:t>property investors</a:t>
            </a:r>
            <a:r>
              <a:rPr lang="en-US" dirty="0" smtClean="0"/>
              <a:t>, by dataset</a:t>
            </a:r>
            <a:endParaRPr lang="en-US" dirty="0"/>
          </a:p>
        </p:txBody>
      </p:sp>
    </p:spTree>
    <p:extLst>
      <p:ext uri="{BB962C8B-B14F-4D97-AF65-F5344CB8AC3E}">
        <p14:creationId xmlns:p14="http://schemas.microsoft.com/office/powerpoint/2010/main" val="2272156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0785"/>
            <a:ext cx="8229600" cy="1074615"/>
          </a:xfrm>
        </p:spPr>
        <p:txBody>
          <a:bodyPr>
            <a:noAutofit/>
          </a:bodyPr>
          <a:lstStyle/>
          <a:p>
            <a:r>
              <a:rPr lang="en-US" sz="3200" dirty="0" smtClean="0"/>
              <a:t>Credit </a:t>
            </a:r>
            <a:r>
              <a:rPr lang="en-US" sz="3200" dirty="0" smtClean="0"/>
              <a:t>inflows </a:t>
            </a:r>
            <a:r>
              <a:rPr lang="en-US" sz="3200" dirty="0" smtClean="0"/>
              <a:t>to </a:t>
            </a:r>
            <a:r>
              <a:rPr lang="en-US" sz="3200" dirty="0" smtClean="0"/>
              <a:t>property investors were larger than those to first-time </a:t>
            </a:r>
            <a:r>
              <a:rPr lang="en-US" sz="3200" dirty="0" smtClean="0"/>
              <a:t>low-score </a:t>
            </a:r>
            <a:r>
              <a:rPr lang="en-US" sz="3200" dirty="0" smtClean="0"/>
              <a:t>homeowners</a:t>
            </a:r>
            <a:endParaRPr lang="en-US" sz="32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18953419"/>
              </p:ext>
            </p:extLst>
          </p:nvPr>
        </p:nvGraphicFramePr>
        <p:xfrm>
          <a:off x="457200" y="1676400"/>
          <a:ext cx="8001000" cy="42243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81000" y="6324600"/>
            <a:ext cx="8458200" cy="369332"/>
          </a:xfrm>
          <a:prstGeom prst="rect">
            <a:avLst/>
          </a:prstGeom>
          <a:noFill/>
        </p:spPr>
        <p:txBody>
          <a:bodyPr wrap="square" rtlCol="0">
            <a:spAutoFit/>
          </a:bodyPr>
          <a:lstStyle/>
          <a:p>
            <a:r>
              <a:rPr lang="en-US" dirty="0"/>
              <a:t>Source. </a:t>
            </a:r>
            <a:r>
              <a:rPr lang="en-US" dirty="0" smtClean="0"/>
              <a:t>Bhutta </a:t>
            </a:r>
            <a:r>
              <a:rPr lang="en-US" dirty="0"/>
              <a:t>(</a:t>
            </a:r>
            <a:r>
              <a:rPr lang="en-US" dirty="0" smtClean="0"/>
              <a:t>2016) from FRBNY Consumer Credit Panel data.</a:t>
            </a:r>
            <a:endParaRPr lang="en-US" dirty="0"/>
          </a:p>
        </p:txBody>
      </p:sp>
    </p:spTree>
    <p:extLst>
      <p:ext uri="{BB962C8B-B14F-4D97-AF65-F5344CB8AC3E}">
        <p14:creationId xmlns:p14="http://schemas.microsoft.com/office/powerpoint/2010/main" val="3180480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848600" cy="990600"/>
          </a:xfrm>
        </p:spPr>
        <p:txBody>
          <a:bodyPr>
            <a:normAutofit fontScale="90000"/>
          </a:bodyPr>
          <a:lstStyle/>
          <a:p>
            <a:r>
              <a:rPr lang="en-US" sz="3600" dirty="0" smtClean="0"/>
              <a:t>Loans to property investors </a:t>
            </a:r>
            <a:r>
              <a:rPr lang="en-US" sz="3600" dirty="0"/>
              <a:t>b</a:t>
            </a:r>
            <a:r>
              <a:rPr lang="en-US" sz="3600" dirty="0" smtClean="0"/>
              <a:t>ecame a large </a:t>
            </a:r>
            <a:r>
              <a:rPr lang="en-US" sz="3600" dirty="0"/>
              <a:t>s</a:t>
            </a:r>
            <a:r>
              <a:rPr lang="en-US" sz="3600" dirty="0" smtClean="0"/>
              <a:t>hare of defaults</a:t>
            </a:r>
            <a:endParaRPr lang="en-US" sz="3600" dirty="0"/>
          </a:p>
        </p:txBody>
      </p:sp>
      <p:graphicFrame>
        <p:nvGraphicFramePr>
          <p:cNvPr id="6" name="Content Placeholder 5"/>
          <p:cNvGraphicFramePr>
            <a:graphicFrameLocks noGrp="1"/>
          </p:cNvGraphicFramePr>
          <p:nvPr>
            <p:ph idx="1"/>
            <p:extLst/>
          </p:nvPr>
        </p:nvGraphicFramePr>
        <p:xfrm>
          <a:off x="419933" y="1828800"/>
          <a:ext cx="7848600" cy="41910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648533" y="1981200"/>
            <a:ext cx="7620000" cy="369332"/>
          </a:xfrm>
          <a:prstGeom prst="rect">
            <a:avLst/>
          </a:prstGeom>
          <a:noFill/>
        </p:spPr>
        <p:txBody>
          <a:bodyPr wrap="square" rtlCol="0">
            <a:spAutoFit/>
          </a:bodyPr>
          <a:lstStyle/>
          <a:p>
            <a:r>
              <a:rPr lang="en-US" dirty="0" smtClean="0"/>
              <a:t>Investor share of borrowers entering default in each time period</a:t>
            </a:r>
            <a:endParaRPr lang="en-US" dirty="0"/>
          </a:p>
        </p:txBody>
      </p:sp>
      <p:sp>
        <p:nvSpPr>
          <p:cNvPr id="5" name="TextBox 4"/>
          <p:cNvSpPr txBox="1"/>
          <p:nvPr/>
        </p:nvSpPr>
        <p:spPr>
          <a:xfrm>
            <a:off x="381000" y="6324600"/>
            <a:ext cx="8458200" cy="369332"/>
          </a:xfrm>
          <a:prstGeom prst="rect">
            <a:avLst/>
          </a:prstGeom>
          <a:noFill/>
        </p:spPr>
        <p:txBody>
          <a:bodyPr wrap="square" rtlCol="0">
            <a:spAutoFit/>
          </a:bodyPr>
          <a:lstStyle/>
          <a:p>
            <a:r>
              <a:rPr lang="en-US" dirty="0"/>
              <a:t>Source. </a:t>
            </a:r>
            <a:r>
              <a:rPr lang="en-US" dirty="0" smtClean="0"/>
              <a:t>Bhutta </a:t>
            </a:r>
            <a:r>
              <a:rPr lang="en-US" dirty="0"/>
              <a:t>(</a:t>
            </a:r>
            <a:r>
              <a:rPr lang="en-US" dirty="0" smtClean="0"/>
              <a:t>2015) from FRBNY Consumer Credit Panel data.</a:t>
            </a:r>
            <a:endParaRPr lang="en-US" dirty="0"/>
          </a:p>
        </p:txBody>
      </p:sp>
    </p:spTree>
    <p:extLst>
      <p:ext uri="{BB962C8B-B14F-4D97-AF65-F5344CB8AC3E}">
        <p14:creationId xmlns:p14="http://schemas.microsoft.com/office/powerpoint/2010/main" val="3263079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But underwriting alone cannot explain the housing collapse</a:t>
            </a:r>
            <a:endParaRPr lang="en-US" sz="4000" dirty="0"/>
          </a:p>
        </p:txBody>
      </p:sp>
      <p:sp>
        <p:nvSpPr>
          <p:cNvPr id="3" name="Content Placeholder 2"/>
          <p:cNvSpPr>
            <a:spLocks noGrp="1"/>
          </p:cNvSpPr>
          <p:nvPr>
            <p:ph idx="1"/>
          </p:nvPr>
        </p:nvSpPr>
        <p:spPr/>
        <p:txBody>
          <a:bodyPr/>
          <a:lstStyle/>
          <a:p>
            <a:r>
              <a:rPr lang="en-US" dirty="0" smtClean="0"/>
              <a:t>Why did lenders and borrowers enter into such risky mortgage contracts?</a:t>
            </a:r>
          </a:p>
          <a:p>
            <a:r>
              <a:rPr lang="en-US" dirty="0" smtClean="0"/>
              <a:t>Why </a:t>
            </a:r>
            <a:r>
              <a:rPr lang="en-US" dirty="0" smtClean="0"/>
              <a:t>didn’t market discipline damp this expansion of risky credit?</a:t>
            </a:r>
          </a:p>
          <a:p>
            <a:r>
              <a:rPr lang="en-US" dirty="0" smtClean="0"/>
              <a:t>What was the market failure?</a:t>
            </a:r>
          </a:p>
        </p:txBody>
      </p:sp>
    </p:spTree>
    <p:extLst>
      <p:ext uri="{BB962C8B-B14F-4D97-AF65-F5344CB8AC3E}">
        <p14:creationId xmlns:p14="http://schemas.microsoft.com/office/powerpoint/2010/main" val="1243325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mortgage securitization</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52508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The house price cycle in the 2000s was extraordinary</a:t>
            </a:r>
            <a:endParaRPr lang="en-US" sz="4000" dirty="0"/>
          </a:p>
        </p:txBody>
      </p:sp>
      <p:pic>
        <p:nvPicPr>
          <p:cNvPr id="3" name="Content Placeholder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302" y="1600200"/>
            <a:ext cx="5737396" cy="4525963"/>
          </a:xfrm>
          <a:prstGeom prst="rect">
            <a:avLst/>
          </a:prstGeom>
        </p:spPr>
      </p:pic>
    </p:spTree>
    <p:extLst>
      <p:ext uri="{BB962C8B-B14F-4D97-AF65-F5344CB8AC3E}">
        <p14:creationId xmlns:p14="http://schemas.microsoft.com/office/powerpoint/2010/main" val="1142778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Mortgage securitization</a:t>
            </a:r>
            <a:endParaRPr lang="en-US" dirty="0"/>
          </a:p>
        </p:txBody>
      </p:sp>
      <p:sp>
        <p:nvSpPr>
          <p:cNvPr id="3" name="Content Placeholder 2"/>
          <p:cNvSpPr>
            <a:spLocks noGrp="1"/>
          </p:cNvSpPr>
          <p:nvPr>
            <p:ph idx="1"/>
          </p:nvPr>
        </p:nvSpPr>
        <p:spPr/>
        <p:txBody>
          <a:bodyPr/>
          <a:lstStyle/>
          <a:p>
            <a:r>
              <a:rPr lang="en-US" dirty="0" smtClean="0"/>
              <a:t>Lenders hold some loans on their books</a:t>
            </a:r>
          </a:p>
          <a:p>
            <a:r>
              <a:rPr lang="en-US" dirty="0" smtClean="0"/>
              <a:t>Other loans are securitized and sold to </a:t>
            </a:r>
            <a:r>
              <a:rPr lang="en-US" dirty="0"/>
              <a:t>M</a:t>
            </a:r>
            <a:r>
              <a:rPr lang="en-US" dirty="0" smtClean="0"/>
              <a:t>BS investors</a:t>
            </a:r>
            <a:endParaRPr lang="en-US" dirty="0" smtClean="0"/>
          </a:p>
          <a:p>
            <a:pPr lvl="1"/>
            <a:r>
              <a:rPr lang="en-US" dirty="0" smtClean="0"/>
              <a:t>Roughly, the </a:t>
            </a:r>
            <a:r>
              <a:rPr lang="en-US" dirty="0"/>
              <a:t>M</a:t>
            </a:r>
            <a:r>
              <a:rPr lang="en-US" dirty="0" smtClean="0"/>
              <a:t>BS investor </a:t>
            </a:r>
            <a:r>
              <a:rPr lang="en-US" dirty="0" smtClean="0"/>
              <a:t>buys the </a:t>
            </a:r>
            <a:r>
              <a:rPr lang="en-US" dirty="0" smtClean="0"/>
              <a:t>borrower’s </a:t>
            </a:r>
            <a:r>
              <a:rPr lang="en-US" dirty="0" smtClean="0"/>
              <a:t>future mortgage payments</a:t>
            </a:r>
          </a:p>
          <a:p>
            <a:r>
              <a:rPr lang="en-US" dirty="0" smtClean="0"/>
              <a:t>The mortgage lender knows more than the </a:t>
            </a:r>
            <a:r>
              <a:rPr lang="en-US" dirty="0"/>
              <a:t>M</a:t>
            </a:r>
            <a:r>
              <a:rPr lang="en-US" dirty="0" smtClean="0"/>
              <a:t>BS investor </a:t>
            </a:r>
            <a:r>
              <a:rPr lang="en-US" dirty="0" smtClean="0"/>
              <a:t>about the borrower and </a:t>
            </a:r>
            <a:r>
              <a:rPr lang="en-US" dirty="0" smtClean="0"/>
              <a:t>loan </a:t>
            </a:r>
            <a:endParaRPr lang="en-US" dirty="0" smtClean="0"/>
          </a:p>
          <a:p>
            <a:r>
              <a:rPr lang="en-US" dirty="0" smtClean="0"/>
              <a:t>Possible explanation for bad underwriting: the lender passes off bad loans to an unsuspecting </a:t>
            </a:r>
            <a:r>
              <a:rPr lang="en-US" dirty="0"/>
              <a:t>M</a:t>
            </a:r>
            <a:r>
              <a:rPr lang="en-US" dirty="0" smtClean="0"/>
              <a:t>BS investor</a:t>
            </a:r>
            <a:endParaRPr lang="en-US" dirty="0" smtClean="0"/>
          </a:p>
          <a:p>
            <a:endParaRPr lang="en-US" dirty="0"/>
          </a:p>
        </p:txBody>
      </p:sp>
    </p:spTree>
    <p:extLst>
      <p:ext uri="{BB962C8B-B14F-4D97-AF65-F5344CB8AC3E}">
        <p14:creationId xmlns:p14="http://schemas.microsoft.com/office/powerpoint/2010/main" val="23900410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Mortgage securitization increased rapidly from 2002 through 2007</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1166293"/>
              </p:ext>
            </p:extLst>
          </p:nvPr>
        </p:nvGraphicFramePr>
        <p:xfrm>
          <a:off x="457200" y="1828800"/>
          <a:ext cx="8229600" cy="4530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84059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a:t>
            </a:r>
            <a:r>
              <a:rPr lang="en-US" sz="4000" dirty="0" smtClean="0"/>
              <a:t>BS investors </a:t>
            </a:r>
            <a:r>
              <a:rPr lang="en-US" sz="4000" dirty="0" smtClean="0"/>
              <a:t>knew a lot about risky loans</a:t>
            </a:r>
            <a:endParaRPr lang="en-US" sz="4000" dirty="0"/>
          </a:p>
        </p:txBody>
      </p:sp>
      <p:sp>
        <p:nvSpPr>
          <p:cNvPr id="3" name="Content Placeholder 2"/>
          <p:cNvSpPr>
            <a:spLocks noGrp="1"/>
          </p:cNvSpPr>
          <p:nvPr>
            <p:ph idx="1"/>
          </p:nvPr>
        </p:nvSpPr>
        <p:spPr/>
        <p:txBody>
          <a:bodyPr/>
          <a:lstStyle/>
          <a:p>
            <a:r>
              <a:rPr lang="en-US" dirty="0" smtClean="0"/>
              <a:t>Many risk factors--such as low- and no-doc status-were clearly disclosed </a:t>
            </a:r>
          </a:p>
          <a:p>
            <a:pPr lvl="1"/>
            <a:r>
              <a:rPr lang="en-US" dirty="0" smtClean="0"/>
              <a:t>The statistics that I showed earlier were available to investors at the time</a:t>
            </a:r>
          </a:p>
          <a:p>
            <a:pPr marL="457200" lvl="1" indent="0">
              <a:buNone/>
            </a:pPr>
            <a:endParaRPr lang="en-US" dirty="0" smtClean="0"/>
          </a:p>
          <a:p>
            <a:r>
              <a:rPr lang="en-US" dirty="0" smtClean="0"/>
              <a:t>MBS investors </a:t>
            </a:r>
            <a:r>
              <a:rPr lang="en-US" dirty="0" smtClean="0"/>
              <a:t>had only partial information on second liens and on fraud</a:t>
            </a:r>
          </a:p>
          <a:p>
            <a:endParaRPr lang="en-US" dirty="0"/>
          </a:p>
          <a:p>
            <a:r>
              <a:rPr lang="en-US" dirty="0" smtClean="0"/>
              <a:t>Information problems appear most prevalent among low-doc subprime loans </a:t>
            </a:r>
          </a:p>
          <a:p>
            <a:endParaRPr lang="en-US" dirty="0" smtClean="0"/>
          </a:p>
          <a:p>
            <a:endParaRPr lang="en-US" dirty="0"/>
          </a:p>
        </p:txBody>
      </p:sp>
    </p:spTree>
    <p:extLst>
      <p:ext uri="{BB962C8B-B14F-4D97-AF65-F5344CB8AC3E}">
        <p14:creationId xmlns:p14="http://schemas.microsoft.com/office/powerpoint/2010/main" val="23119581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MBS investors </a:t>
            </a:r>
            <a:r>
              <a:rPr lang="en-US" dirty="0" smtClean="0"/>
              <a:t>knew a lot about default</a:t>
            </a:r>
            <a:endParaRPr lang="en-US" dirty="0"/>
          </a:p>
        </p:txBody>
      </p:sp>
      <p:sp>
        <p:nvSpPr>
          <p:cNvPr id="3" name="Content Placeholder 2"/>
          <p:cNvSpPr>
            <a:spLocks noGrp="1"/>
          </p:cNvSpPr>
          <p:nvPr>
            <p:ph idx="1"/>
          </p:nvPr>
        </p:nvSpPr>
        <p:spPr/>
        <p:txBody>
          <a:bodyPr/>
          <a:lstStyle/>
          <a:p>
            <a:r>
              <a:rPr lang="en-US" dirty="0" smtClean="0"/>
              <a:t>MBS i</a:t>
            </a:r>
            <a:r>
              <a:rPr lang="en-US" dirty="0" smtClean="0"/>
              <a:t>nvestors </a:t>
            </a:r>
            <a:r>
              <a:rPr lang="en-US" dirty="0"/>
              <a:t>understood the relationship between risky characteristics and </a:t>
            </a:r>
            <a:r>
              <a:rPr lang="en-US" dirty="0" smtClean="0"/>
              <a:t>mortgage default</a:t>
            </a:r>
          </a:p>
          <a:p>
            <a:endParaRPr lang="en-US" dirty="0"/>
          </a:p>
          <a:p>
            <a:r>
              <a:rPr lang="en-US" dirty="0" smtClean="0"/>
              <a:t>MBS i</a:t>
            </a:r>
            <a:r>
              <a:rPr lang="en-US" dirty="0" smtClean="0"/>
              <a:t>nvestors</a:t>
            </a:r>
            <a:r>
              <a:rPr lang="en-US" dirty="0" smtClean="0"/>
              <a:t>’ default models generally performed well </a:t>
            </a:r>
            <a:endParaRPr lang="en-US" dirty="0"/>
          </a:p>
        </p:txBody>
      </p:sp>
    </p:spTree>
    <p:extLst>
      <p:ext uri="{BB962C8B-B14F-4D97-AF65-F5344CB8AC3E}">
        <p14:creationId xmlns:p14="http://schemas.microsoft.com/office/powerpoint/2010/main" val="3172788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Over-reliance on triple-A ratings</a:t>
            </a:r>
            <a:endParaRPr lang="en-US" dirty="0"/>
          </a:p>
        </p:txBody>
      </p:sp>
      <p:sp>
        <p:nvSpPr>
          <p:cNvPr id="3" name="Content Placeholder 2"/>
          <p:cNvSpPr>
            <a:spLocks noGrp="1"/>
          </p:cNvSpPr>
          <p:nvPr>
            <p:ph idx="1"/>
          </p:nvPr>
        </p:nvSpPr>
        <p:spPr/>
        <p:txBody>
          <a:bodyPr/>
          <a:lstStyle/>
          <a:p>
            <a:r>
              <a:rPr lang="en-US" dirty="0" smtClean="0"/>
              <a:t>Most MBS were rated “triple-A” by the rating agencies.</a:t>
            </a:r>
          </a:p>
          <a:p>
            <a:r>
              <a:rPr lang="en-US" dirty="0" smtClean="0"/>
              <a:t>The non-triple-A pieces were repackaged into new triple-A securities (CDOs).</a:t>
            </a:r>
          </a:p>
          <a:p>
            <a:r>
              <a:rPr lang="en-US" dirty="0" smtClean="0"/>
              <a:t>MBS i</a:t>
            </a:r>
            <a:r>
              <a:rPr lang="en-US" dirty="0" smtClean="0"/>
              <a:t>nvestors </a:t>
            </a:r>
            <a:r>
              <a:rPr lang="en-US" dirty="0" smtClean="0"/>
              <a:t>assumed that these securities were as safe as U.S. Treasuries.</a:t>
            </a:r>
          </a:p>
          <a:p>
            <a:r>
              <a:rPr lang="en-US" dirty="0" smtClean="0"/>
              <a:t>Rating agency models were somewhat flawed for MBS and very flawed for CDOs.</a:t>
            </a:r>
          </a:p>
          <a:p>
            <a:r>
              <a:rPr lang="en-US" dirty="0" smtClean="0"/>
              <a:t>Investors </a:t>
            </a:r>
            <a:r>
              <a:rPr lang="en-US" dirty="0" smtClean="0"/>
              <a:t>also assumed that big financial firms would step in if problems arose.</a:t>
            </a:r>
            <a:endParaRPr lang="en-US" dirty="0"/>
          </a:p>
        </p:txBody>
      </p:sp>
    </p:spTree>
    <p:extLst>
      <p:ext uri="{BB962C8B-B14F-4D97-AF65-F5344CB8AC3E}">
        <p14:creationId xmlns:p14="http://schemas.microsoft.com/office/powerpoint/2010/main" val="1567648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Buy back provisions</a:t>
            </a:r>
            <a:endParaRPr lang="en-US" sz="4000" dirty="0"/>
          </a:p>
        </p:txBody>
      </p:sp>
      <p:sp>
        <p:nvSpPr>
          <p:cNvPr id="3" name="Content Placeholder 2"/>
          <p:cNvSpPr>
            <a:spLocks noGrp="1"/>
          </p:cNvSpPr>
          <p:nvPr>
            <p:ph idx="1"/>
          </p:nvPr>
        </p:nvSpPr>
        <p:spPr/>
        <p:txBody>
          <a:bodyPr/>
          <a:lstStyle/>
          <a:p>
            <a:r>
              <a:rPr lang="en-US" dirty="0" smtClean="0"/>
              <a:t>Lenders were required to buy back loans that defaulted early.</a:t>
            </a:r>
          </a:p>
          <a:p>
            <a:endParaRPr lang="en-US" dirty="0"/>
          </a:p>
          <a:p>
            <a:r>
              <a:rPr lang="en-US" dirty="0" smtClean="0"/>
              <a:t>Some loan originators did not have much capital.  When </a:t>
            </a:r>
            <a:r>
              <a:rPr lang="en-US" dirty="0" smtClean="0"/>
              <a:t>MBS investors </a:t>
            </a:r>
            <a:r>
              <a:rPr lang="en-US" dirty="0" smtClean="0"/>
              <a:t>pressed originators to buy back defaulted loans, the originators declared bankruptcy.</a:t>
            </a:r>
          </a:p>
          <a:p>
            <a:endParaRPr lang="en-US" dirty="0"/>
          </a:p>
          <a:p>
            <a:pPr lvl="1"/>
            <a:endParaRPr lang="en-US" dirty="0" smtClean="0"/>
          </a:p>
          <a:p>
            <a:pPr lvl="1"/>
            <a:endParaRPr lang="en-US" dirty="0"/>
          </a:p>
        </p:txBody>
      </p:sp>
    </p:spTree>
    <p:extLst>
      <p:ext uri="{BB962C8B-B14F-4D97-AF65-F5344CB8AC3E}">
        <p14:creationId xmlns:p14="http://schemas.microsoft.com/office/powerpoint/2010/main" val="15322461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23439"/>
            <a:ext cx="8077200" cy="5272617"/>
          </a:xfrm>
          <a:prstGeom prst="rect">
            <a:avLst/>
          </a:prstGeom>
          <a:noFill/>
          <a:extLst>
            <a:ext uri="{909E8E84-426E-40DD-AFC4-6F175D3DCCD1}">
              <a14:hiddenFill xmlns:a14="http://schemas.microsoft.com/office/drawing/2010/main">
                <a:solidFill>
                  <a:srgbClr val="FFFFFF"/>
                </a:solidFill>
              </a14:hiddenFill>
            </a:ext>
          </a:extLst>
        </p:spPr>
      </p:pic>
      <p:sp>
        <p:nvSpPr>
          <p:cNvPr id="264197" name="Text Box 5"/>
          <p:cNvSpPr txBox="1">
            <a:spLocks noChangeArrowheads="1"/>
          </p:cNvSpPr>
          <p:nvPr/>
        </p:nvSpPr>
        <p:spPr bwMode="auto">
          <a:xfrm>
            <a:off x="720115" y="44972"/>
            <a:ext cx="746390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dirty="0" smtClean="0">
                <a:solidFill>
                  <a:schemeClr val="tx2"/>
                </a:solidFill>
                <a:latin typeface="Garamond" pitchFamily="18" charset="0"/>
              </a:rPr>
              <a:t>But big losses among lenders make </a:t>
            </a:r>
          </a:p>
          <a:p>
            <a:r>
              <a:rPr lang="en-US" sz="4000" dirty="0">
                <a:solidFill>
                  <a:schemeClr val="tx2"/>
                </a:solidFill>
                <a:latin typeface="Garamond" pitchFamily="18" charset="0"/>
              </a:rPr>
              <a:t>s</a:t>
            </a:r>
            <a:r>
              <a:rPr lang="en-US" sz="4000" dirty="0" smtClean="0">
                <a:solidFill>
                  <a:schemeClr val="tx2"/>
                </a:solidFill>
                <a:latin typeface="Garamond" pitchFamily="18" charset="0"/>
              </a:rPr>
              <a:t>ecuritization an incomplete answer</a:t>
            </a:r>
            <a:endParaRPr lang="en-US" sz="4000" dirty="0">
              <a:solidFill>
                <a:schemeClr val="tx2"/>
              </a:solidFill>
              <a:latin typeface="Garamond" pitchFamily="18" charset="0"/>
            </a:endParaRPr>
          </a:p>
        </p:txBody>
      </p:sp>
      <p:sp>
        <p:nvSpPr>
          <p:cNvPr id="4" name="TextBox 3"/>
          <p:cNvSpPr txBox="1"/>
          <p:nvPr/>
        </p:nvSpPr>
        <p:spPr>
          <a:xfrm>
            <a:off x="762000" y="1905000"/>
            <a:ext cx="1752600" cy="646331"/>
          </a:xfrm>
          <a:prstGeom prst="rect">
            <a:avLst/>
          </a:prstGeom>
          <a:noFill/>
        </p:spPr>
        <p:txBody>
          <a:bodyPr wrap="square" rtlCol="0">
            <a:spAutoFit/>
          </a:bodyPr>
          <a:lstStyle/>
          <a:p>
            <a:r>
              <a:rPr lang="en-US" dirty="0" smtClean="0"/>
              <a:t>Wachovia’s Portfolio</a:t>
            </a:r>
          </a:p>
        </p:txBody>
      </p:sp>
    </p:spTree>
    <p:extLst>
      <p:ext uri="{BB962C8B-B14F-4D97-AF65-F5344CB8AC3E}">
        <p14:creationId xmlns:p14="http://schemas.microsoft.com/office/powerpoint/2010/main" val="79912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House price expectations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677819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t>Optimism about house prices</a:t>
            </a:r>
            <a:endParaRPr lang="en-US" sz="4000" dirty="0"/>
          </a:p>
        </p:txBody>
      </p:sp>
      <p:sp>
        <p:nvSpPr>
          <p:cNvPr id="5" name="Content Placeholder 4"/>
          <p:cNvSpPr>
            <a:spLocks noGrp="1"/>
          </p:cNvSpPr>
          <p:nvPr>
            <p:ph idx="1"/>
          </p:nvPr>
        </p:nvSpPr>
        <p:spPr/>
        <p:txBody>
          <a:bodyPr/>
          <a:lstStyle/>
          <a:p>
            <a:r>
              <a:rPr lang="en-US" dirty="0" smtClean="0"/>
              <a:t>Borrowers, lenders, </a:t>
            </a:r>
            <a:r>
              <a:rPr lang="en-US" dirty="0" smtClean="0"/>
              <a:t>MBS investors</a:t>
            </a:r>
            <a:r>
              <a:rPr lang="en-US" dirty="0" smtClean="0"/>
              <a:t>, rating agencies, and so on did not expect such a large fall in house prices.</a:t>
            </a:r>
          </a:p>
          <a:p>
            <a:r>
              <a:rPr lang="en-US" dirty="0"/>
              <a:t>F</a:t>
            </a:r>
            <a:r>
              <a:rPr lang="en-US" dirty="0" smtClean="0"/>
              <a:t>or several years, betting on rising house prices was very profitable.</a:t>
            </a:r>
          </a:p>
          <a:p>
            <a:r>
              <a:rPr lang="en-US" dirty="0" smtClean="0"/>
              <a:t>Possible explanation for lax underwriting: when house prices rise, underwriting doesn’t matter. </a:t>
            </a:r>
            <a:endParaRPr lang="en-US" dirty="0"/>
          </a:p>
        </p:txBody>
      </p:sp>
    </p:spTree>
    <p:extLst>
      <p:ext uri="{BB962C8B-B14F-4D97-AF65-F5344CB8AC3E}">
        <p14:creationId xmlns:p14="http://schemas.microsoft.com/office/powerpoint/2010/main" val="18883011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3600" y="6553200"/>
            <a:ext cx="4443845" cy="338554"/>
          </a:xfrm>
          <a:prstGeom prst="rect">
            <a:avLst/>
          </a:prstGeom>
          <a:noFill/>
        </p:spPr>
        <p:txBody>
          <a:bodyPr wrap="none" rtlCol="0">
            <a:spAutoFit/>
          </a:bodyPr>
          <a:lstStyle/>
          <a:p>
            <a:pPr algn="r"/>
            <a:r>
              <a:rPr lang="en-US" sz="1600" dirty="0" smtClean="0">
                <a:solidFill>
                  <a:schemeClr val="bg1"/>
                </a:solidFill>
                <a:latin typeface="Times New Roman" pitchFamily="18" charset="0"/>
                <a:cs typeface="Times New Roman" pitchFamily="18" charset="0"/>
              </a:rPr>
              <a:t>Bord of Governors of the Federal Reserve System </a:t>
            </a:r>
            <a:endParaRPr lang="en-US" sz="1600" dirty="0">
              <a:solidFill>
                <a:schemeClr val="bg1"/>
              </a:solidFill>
              <a:latin typeface="Times New Roman" pitchFamily="18" charset="0"/>
              <a:cs typeface="Times New Roman" pitchFamily="18" charset="0"/>
            </a:endParaRPr>
          </a:p>
        </p:txBody>
      </p:sp>
      <p:sp>
        <p:nvSpPr>
          <p:cNvPr id="7" name="Slide Number Placeholder 6"/>
          <p:cNvSpPr>
            <a:spLocks noGrp="1"/>
          </p:cNvSpPr>
          <p:nvPr>
            <p:ph type="sldNum" sz="quarter" idx="12"/>
          </p:nvPr>
        </p:nvSpPr>
        <p:spPr>
          <a:xfrm>
            <a:off x="7010400" y="5410200"/>
            <a:ext cx="2133600" cy="365125"/>
          </a:xfrm>
        </p:spPr>
        <p:txBody>
          <a:bodyPr/>
          <a:lstStyle/>
          <a:p>
            <a:fld id="{B6F15528-21DE-4FAA-801E-634DDDAF4B2B}" type="slidenum">
              <a:rPr lang="en-US" smtClean="0">
                <a:solidFill>
                  <a:schemeClr val="bg1"/>
                </a:solidFill>
                <a:latin typeface="Times New Roman" pitchFamily="18" charset="0"/>
                <a:cs typeface="Times New Roman" pitchFamily="18" charset="0"/>
              </a:rPr>
              <a:pPr/>
              <a:t>29</a:t>
            </a:fld>
            <a:endParaRPr lang="en-US" dirty="0">
              <a:solidFill>
                <a:schemeClr val="bg1"/>
              </a:solidFill>
              <a:latin typeface="Times New Roman" pitchFamily="18" charset="0"/>
              <a:cs typeface="Times New Roman" pitchFamily="18" charset="0"/>
            </a:endParaRPr>
          </a:p>
        </p:txBody>
      </p:sp>
      <p:sp>
        <p:nvSpPr>
          <p:cNvPr id="9" name="Footer Placeholder 8"/>
          <p:cNvSpPr>
            <a:spLocks noGrp="1"/>
          </p:cNvSpPr>
          <p:nvPr>
            <p:ph type="ftr" sz="quarter" idx="11"/>
          </p:nvPr>
        </p:nvSpPr>
        <p:spPr>
          <a:xfrm>
            <a:off x="0" y="6504217"/>
            <a:ext cx="9144000" cy="365125"/>
          </a:xfrm>
          <a:solidFill>
            <a:srgbClr val="297B52"/>
          </a:solidFill>
        </p:spPr>
        <p:txBody>
          <a:bodyPr/>
          <a:lstStyle/>
          <a:p>
            <a:pPr algn="l"/>
            <a:endParaRPr lang="en-US" sz="1400" dirty="0">
              <a:solidFill>
                <a:schemeClr val="bg1"/>
              </a:solidFill>
              <a:latin typeface="Times New Roman" pitchFamily="18" charset="0"/>
              <a:cs typeface="Times New Roman" pitchFamily="18" charset="0"/>
            </a:endParaRPr>
          </a:p>
        </p:txBody>
      </p:sp>
      <p:cxnSp>
        <p:nvCxnSpPr>
          <p:cNvPr id="11" name="Straight Connector 10"/>
          <p:cNvCxnSpPr/>
          <p:nvPr/>
        </p:nvCxnSpPr>
        <p:spPr>
          <a:xfrm>
            <a:off x="838200" y="1360715"/>
            <a:ext cx="7467600" cy="0"/>
          </a:xfrm>
          <a:prstGeom prst="line">
            <a:avLst/>
          </a:prstGeom>
          <a:ln>
            <a:solidFill>
              <a:srgbClr val="309060"/>
            </a:solidFill>
          </a:ln>
        </p:spPr>
        <p:style>
          <a:lnRef idx="2">
            <a:schemeClr val="dk1"/>
          </a:lnRef>
          <a:fillRef idx="0">
            <a:schemeClr val="dk1"/>
          </a:fillRef>
          <a:effectRef idx="1">
            <a:schemeClr val="dk1"/>
          </a:effectRef>
          <a:fontRef idx="minor">
            <a:schemeClr val="tx1"/>
          </a:fontRef>
        </p:style>
      </p:cxnSp>
      <p:sp>
        <p:nvSpPr>
          <p:cNvPr id="13" name="Title 1"/>
          <p:cNvSpPr txBox="1">
            <a:spLocks/>
          </p:cNvSpPr>
          <p:nvPr/>
        </p:nvSpPr>
        <p:spPr>
          <a:xfrm>
            <a:off x="533400" y="152400"/>
            <a:ext cx="8229600" cy="1284514"/>
          </a:xfrm>
          <a:prstGeom prst="rect">
            <a:avLst/>
          </a:prstGeom>
        </p:spPr>
        <p:txBody>
          <a:bodyPr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tx2"/>
                </a:solidFill>
                <a:latin typeface="Garamond" pitchFamily="18" charset="0"/>
                <a:ea typeface="Calibri"/>
                <a:cs typeface="Times New Roman" pitchFamily="18" charset="0"/>
              </a:rPr>
              <a:t>MBS investor </a:t>
            </a:r>
            <a:r>
              <a:rPr lang="en-US" sz="4000" dirty="0" smtClean="0">
                <a:solidFill>
                  <a:schemeClr val="tx2"/>
                </a:solidFill>
                <a:latin typeface="Garamond" pitchFamily="18" charset="0"/>
                <a:ea typeface="Calibri"/>
                <a:cs typeface="Times New Roman" pitchFamily="18" charset="0"/>
              </a:rPr>
              <a:t>expectations about house prices</a:t>
            </a:r>
            <a:endParaRPr lang="en-US" sz="4000" dirty="0">
              <a:solidFill>
                <a:schemeClr val="tx2"/>
              </a:solidFill>
              <a:latin typeface="Garamond" pitchFamily="18" charset="0"/>
              <a:cs typeface="Times New Roman" pitchFamily="18" charset="0"/>
            </a:endParaRPr>
          </a:p>
        </p:txBody>
      </p:sp>
      <p:pic>
        <p:nvPicPr>
          <p:cNvPr id="10" name="Picture 2"/>
          <p:cNvPicPr>
            <a:picLocks noChangeAspect="1" noChangeArrowheads="1"/>
          </p:cNvPicPr>
          <p:nvPr/>
        </p:nvPicPr>
        <p:blipFill>
          <a:blip r:embed="rId3"/>
          <a:srcRect/>
          <a:stretch>
            <a:fillRect/>
          </a:stretch>
        </p:blipFill>
        <p:spPr bwMode="auto">
          <a:xfrm>
            <a:off x="609600" y="1905000"/>
            <a:ext cx="7696711" cy="2667000"/>
          </a:xfrm>
          <a:prstGeom prst="rect">
            <a:avLst/>
          </a:prstGeom>
          <a:noFill/>
          <a:ln w="9525">
            <a:noFill/>
            <a:miter lim="800000"/>
            <a:headEnd/>
            <a:tailEnd/>
          </a:ln>
        </p:spPr>
      </p:pic>
      <p:sp>
        <p:nvSpPr>
          <p:cNvPr id="14" name="TextBox 13"/>
          <p:cNvSpPr txBox="1"/>
          <p:nvPr/>
        </p:nvSpPr>
        <p:spPr>
          <a:xfrm>
            <a:off x="990600" y="4800600"/>
            <a:ext cx="7162800" cy="1015663"/>
          </a:xfrm>
          <a:prstGeom prst="rect">
            <a:avLst/>
          </a:prstGeom>
          <a:noFill/>
        </p:spPr>
        <p:txBody>
          <a:bodyPr wrap="square" rtlCol="0">
            <a:spAutoFit/>
          </a:bodyPr>
          <a:lstStyle/>
          <a:p>
            <a:r>
              <a:rPr lang="en-US" sz="2000" dirty="0" smtClean="0">
                <a:ea typeface="Verdana" pitchFamily="34" charset="0"/>
                <a:cs typeface="Verdana" pitchFamily="34" charset="0"/>
              </a:rPr>
              <a:t>As it turned out, house prices declined at an annual rate of 8 percent for the next three years, and 2 percent thereafter.</a:t>
            </a:r>
            <a:endParaRPr lang="en-US" sz="2000" dirty="0">
              <a:ea typeface="Verdana" pitchFamily="34" charset="0"/>
              <a:cs typeface="Verdana" pitchFamily="34" charset="0"/>
            </a:endParaRPr>
          </a:p>
        </p:txBody>
      </p:sp>
      <p:sp>
        <p:nvSpPr>
          <p:cNvPr id="15" name="TextBox 14"/>
          <p:cNvSpPr txBox="1"/>
          <p:nvPr/>
        </p:nvSpPr>
        <p:spPr>
          <a:xfrm>
            <a:off x="5715000" y="5867400"/>
            <a:ext cx="2743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Source: Paul </a:t>
            </a:r>
            <a:r>
              <a:rPr lang="en-US" dirty="0" err="1" smtClean="0">
                <a:latin typeface="Times New Roman" pitchFamily="18" charset="0"/>
                <a:cs typeface="Times New Roman" pitchFamily="18" charset="0"/>
              </a:rPr>
              <a:t>Willen</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cxnSp>
        <p:nvCxnSpPr>
          <p:cNvPr id="3" name="Straight Connector 2"/>
          <p:cNvCxnSpPr/>
          <p:nvPr/>
        </p:nvCxnSpPr>
        <p:spPr bwMode="auto">
          <a:xfrm>
            <a:off x="762000" y="4648200"/>
            <a:ext cx="76962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45706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…even from the perspective of the last 125 years</a:t>
            </a:r>
            <a:endParaRPr lang="en-US" sz="4000" dirty="0"/>
          </a:p>
        </p:txBody>
      </p:sp>
      <p:graphicFrame>
        <p:nvGraphicFramePr>
          <p:cNvPr id="4" name="Chart 3"/>
          <p:cNvGraphicFramePr>
            <a:graphicFrameLocks noGrp="1"/>
          </p:cNvGraphicFramePr>
          <p:nvPr>
            <p:extLst>
              <p:ext uri="{D42A27DB-BD31-4B8C-83A1-F6EECF244321}">
                <p14:modId xmlns:p14="http://schemas.microsoft.com/office/powerpoint/2010/main" val="2643723690"/>
              </p:ext>
            </p:extLst>
          </p:nvPr>
        </p:nvGraphicFramePr>
        <p:xfrm>
          <a:off x="228600" y="990600"/>
          <a:ext cx="8576067" cy="53529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5637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Household expectations about house prices</a:t>
            </a:r>
            <a:endParaRPr lang="en-US" sz="4000"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1866"/>
            <a:ext cx="6400800" cy="4570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19400" y="6324600"/>
            <a:ext cx="5867400" cy="307777"/>
          </a:xfrm>
          <a:prstGeom prst="rect">
            <a:avLst/>
          </a:prstGeom>
          <a:noFill/>
        </p:spPr>
        <p:txBody>
          <a:bodyPr wrap="square" rtlCol="0">
            <a:spAutoFit/>
          </a:bodyPr>
          <a:lstStyle/>
          <a:p>
            <a:r>
              <a:rPr lang="en-US" sz="1400" dirty="0" smtClean="0"/>
              <a:t>Source: Reuters/University of Michigan Survey of Consumers</a:t>
            </a:r>
            <a:endParaRPr lang="en-US" sz="1400" dirty="0"/>
          </a:p>
        </p:txBody>
      </p:sp>
    </p:spTree>
    <p:extLst>
      <p:ext uri="{BB962C8B-B14F-4D97-AF65-F5344CB8AC3E}">
        <p14:creationId xmlns:p14="http://schemas.microsoft.com/office/powerpoint/2010/main" val="411604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Households consider home purchases as safe as savings accounts</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52168" y="6324600"/>
            <a:ext cx="7772400" cy="307777"/>
          </a:xfrm>
          <a:prstGeom prst="rect">
            <a:avLst/>
          </a:prstGeom>
          <a:noFill/>
        </p:spPr>
        <p:txBody>
          <a:bodyPr wrap="square" rtlCol="0">
            <a:spAutoFit/>
          </a:bodyPr>
          <a:lstStyle/>
          <a:p>
            <a:r>
              <a:rPr lang="en-US" sz="1400" dirty="0" smtClean="0"/>
              <a:t>Source:  Fannie Mae housing survey.</a:t>
            </a:r>
            <a:endParaRPr lang="en-US" sz="1400" dirty="0"/>
          </a:p>
        </p:txBody>
      </p:sp>
      <p:sp>
        <p:nvSpPr>
          <p:cNvPr id="6" name="TextBox 5"/>
          <p:cNvSpPr txBox="1"/>
          <p:nvPr/>
        </p:nvSpPr>
        <p:spPr>
          <a:xfrm>
            <a:off x="5257800" y="1524000"/>
            <a:ext cx="3581400" cy="369332"/>
          </a:xfrm>
          <a:prstGeom prst="rect">
            <a:avLst/>
          </a:prstGeom>
          <a:noFill/>
        </p:spPr>
        <p:txBody>
          <a:bodyPr wrap="square" rtlCol="0">
            <a:spAutoFit/>
          </a:bodyPr>
          <a:lstStyle/>
          <a:p>
            <a:r>
              <a:rPr lang="en-US" dirty="0" smtClean="0"/>
              <a:t>Share considering investment “safe”</a:t>
            </a:r>
            <a:endParaRPr lang="en-US" dirty="0"/>
          </a:p>
        </p:txBody>
      </p:sp>
    </p:spTree>
    <p:extLst>
      <p:ext uri="{BB962C8B-B14F-4D97-AF65-F5344CB8AC3E}">
        <p14:creationId xmlns:p14="http://schemas.microsoft.com/office/powerpoint/2010/main" val="80009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answer sparks more questions</a:t>
            </a:r>
            <a:endParaRPr lang="en-US" dirty="0"/>
          </a:p>
        </p:txBody>
      </p:sp>
      <p:sp>
        <p:nvSpPr>
          <p:cNvPr id="3" name="Content Placeholder 2"/>
          <p:cNvSpPr>
            <a:spLocks noGrp="1"/>
          </p:cNvSpPr>
          <p:nvPr>
            <p:ph idx="1"/>
          </p:nvPr>
        </p:nvSpPr>
        <p:spPr/>
        <p:txBody>
          <a:bodyPr/>
          <a:lstStyle/>
          <a:p>
            <a:r>
              <a:rPr lang="en-US" dirty="0" smtClean="0"/>
              <a:t>How do house price expectations get formed?</a:t>
            </a:r>
          </a:p>
          <a:p>
            <a:r>
              <a:rPr lang="en-US" dirty="0" smtClean="0"/>
              <a:t>Can we identify house-price bubbles in real time?</a:t>
            </a:r>
          </a:p>
          <a:p>
            <a:r>
              <a:rPr lang="en-US" dirty="0" smtClean="0"/>
              <a:t>How can we affect house price expectations?</a:t>
            </a:r>
          </a:p>
          <a:p>
            <a:endParaRPr lang="en-US" dirty="0"/>
          </a:p>
        </p:txBody>
      </p:sp>
    </p:spTree>
    <p:extLst>
      <p:ext uri="{BB962C8B-B14F-4D97-AF65-F5344CB8AC3E}">
        <p14:creationId xmlns:p14="http://schemas.microsoft.com/office/powerpoint/2010/main" val="18751932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knew in real time that house prices were high relative to rents</a:t>
            </a:r>
            <a:endParaRPr 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733" y="1744133"/>
            <a:ext cx="4695206" cy="420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500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when would prices fall?</a:t>
            </a:r>
            <a:br>
              <a:rPr lang="en-US" dirty="0" smtClean="0"/>
            </a:br>
            <a:r>
              <a:rPr lang="en-US" dirty="0" smtClean="0"/>
              <a:t>Price-rent ratios in Scandinavia</a:t>
            </a:r>
            <a:endParaRPr lang="en-US"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32467"/>
            <a:ext cx="5847821"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68134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7201"/>
            <a:ext cx="8250289" cy="6067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6597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policy response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414151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Risky mortgage products</a:t>
            </a:r>
            <a:endParaRPr lang="en-US" dirty="0"/>
          </a:p>
        </p:txBody>
      </p:sp>
      <p:sp>
        <p:nvSpPr>
          <p:cNvPr id="3" name="Content Placeholder 2"/>
          <p:cNvSpPr>
            <a:spLocks noGrp="1"/>
          </p:cNvSpPr>
          <p:nvPr>
            <p:ph idx="1"/>
          </p:nvPr>
        </p:nvSpPr>
        <p:spPr/>
        <p:txBody>
          <a:bodyPr/>
          <a:lstStyle/>
          <a:p>
            <a:r>
              <a:rPr lang="en-US" dirty="0" smtClean="0"/>
              <a:t>Mortgages with negative amortization and interest-only features are much harder to obtain in the United States</a:t>
            </a:r>
          </a:p>
          <a:p>
            <a:pPr lvl="1"/>
            <a:r>
              <a:rPr lang="en-US" dirty="0" smtClean="0"/>
              <a:t>Fannie Mae and Freddie Mac will not purchase loans that have these features</a:t>
            </a:r>
          </a:p>
          <a:p>
            <a:pPr lvl="1"/>
            <a:r>
              <a:rPr lang="en-US" dirty="0" smtClean="0"/>
              <a:t>Such loans cannot be “qualified mortgages” as defined by the Consumer Financial Protection Bureau, which means that lenders who originate them have a greater risk of being sued by borrowers </a:t>
            </a:r>
            <a:endParaRPr lang="en-US" dirty="0"/>
          </a:p>
        </p:txBody>
      </p:sp>
    </p:spTree>
    <p:extLst>
      <p:ext uri="{BB962C8B-B14F-4D97-AF65-F5344CB8AC3E}">
        <p14:creationId xmlns:p14="http://schemas.microsoft.com/office/powerpoint/2010/main" val="215870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Underwriting and fraud</a:t>
            </a:r>
            <a:endParaRPr lang="en-US" dirty="0"/>
          </a:p>
        </p:txBody>
      </p:sp>
      <p:sp>
        <p:nvSpPr>
          <p:cNvPr id="3" name="Content Placeholder 2"/>
          <p:cNvSpPr>
            <a:spLocks noGrp="1"/>
          </p:cNvSpPr>
          <p:nvPr>
            <p:ph idx="1"/>
          </p:nvPr>
        </p:nvSpPr>
        <p:spPr/>
        <p:txBody>
          <a:bodyPr/>
          <a:lstStyle/>
          <a:p>
            <a:r>
              <a:rPr lang="en-US" dirty="0" smtClean="0"/>
              <a:t>The qualified mortgage / ability-to-repay rule also requires lenders to document income and conduct responsible underwriting</a:t>
            </a:r>
          </a:p>
          <a:p>
            <a:r>
              <a:rPr lang="en-US" dirty="0" smtClean="0"/>
              <a:t>A variety of other reforms and regulations have reduced the potential for fraud in appraisals and improved the accuracy of paperwork</a:t>
            </a:r>
            <a:endParaRPr lang="en-US" dirty="0"/>
          </a:p>
        </p:txBody>
      </p:sp>
    </p:spTree>
    <p:extLst>
      <p:ext uri="{BB962C8B-B14F-4D97-AF65-F5344CB8AC3E}">
        <p14:creationId xmlns:p14="http://schemas.microsoft.com/office/powerpoint/2010/main" val="1311713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House prices</a:t>
            </a:r>
            <a:endParaRPr lang="en-US" dirty="0"/>
          </a:p>
        </p:txBody>
      </p:sp>
      <p:sp>
        <p:nvSpPr>
          <p:cNvPr id="5" name="Content Placeholder 4"/>
          <p:cNvSpPr>
            <a:spLocks noGrp="1"/>
          </p:cNvSpPr>
          <p:nvPr>
            <p:ph idx="1"/>
          </p:nvPr>
        </p:nvSpPr>
        <p:spPr/>
        <p:txBody>
          <a:bodyPr/>
          <a:lstStyle/>
          <a:p>
            <a:r>
              <a:rPr lang="en-US" dirty="0" smtClean="0"/>
              <a:t>Federal Reserve stress tests require large banks to consider whether they have enough capital in the event of a fall in house prices</a:t>
            </a:r>
          </a:p>
          <a:p>
            <a:r>
              <a:rPr lang="en-US" dirty="0" smtClean="0"/>
              <a:t>Under the proposed counter-cyclical capital buffer, the Fed can require banks to hold more capital if house prices seem over-valued</a:t>
            </a:r>
          </a:p>
          <a:p>
            <a:r>
              <a:rPr lang="en-US" dirty="0" smtClean="0"/>
              <a:t>Fannie Mae/Freddie Mac are selling credit-risk transfer securitizations, which provide market gauges of house-price risk</a:t>
            </a:r>
          </a:p>
          <a:p>
            <a:endParaRPr lang="en-US" dirty="0"/>
          </a:p>
        </p:txBody>
      </p:sp>
    </p:spTree>
    <p:extLst>
      <p:ext uri="{BB962C8B-B14F-4D97-AF65-F5344CB8AC3E}">
        <p14:creationId xmlns:p14="http://schemas.microsoft.com/office/powerpoint/2010/main" val="319148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About $7 trillion in household wealth was lost</a:t>
            </a:r>
            <a:endParaRPr lang="en-US"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0660095"/>
              </p:ext>
            </p:extLst>
          </p:nvPr>
        </p:nvGraphicFramePr>
        <p:xfrm>
          <a:off x="457200" y="1600200"/>
          <a:ext cx="8229600" cy="453072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4495800" y="5943600"/>
            <a:ext cx="3962400" cy="523220"/>
          </a:xfrm>
          <a:prstGeom prst="rect">
            <a:avLst/>
          </a:prstGeom>
          <a:noFill/>
        </p:spPr>
        <p:txBody>
          <a:bodyPr wrap="square" rtlCol="0">
            <a:spAutoFit/>
          </a:bodyPr>
          <a:lstStyle/>
          <a:p>
            <a:r>
              <a:rPr lang="en-US" sz="1400" dirty="0" smtClean="0"/>
              <a:t>Source: Flow of Funds Accounts and National Income and Product Accounts. </a:t>
            </a:r>
            <a:endParaRPr lang="en-US" sz="1400" dirty="0"/>
          </a:p>
        </p:txBody>
      </p:sp>
    </p:spTree>
    <p:extLst>
      <p:ext uri="{BB962C8B-B14F-4D97-AF65-F5344CB8AC3E}">
        <p14:creationId xmlns:p14="http://schemas.microsoft.com/office/powerpoint/2010/main" val="1810028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Resilience of financial system overall</a:t>
            </a:r>
            <a:endParaRPr lang="en-US" dirty="0"/>
          </a:p>
        </p:txBody>
      </p:sp>
      <p:sp>
        <p:nvSpPr>
          <p:cNvPr id="3" name="Content Placeholder 2"/>
          <p:cNvSpPr>
            <a:spLocks noGrp="1"/>
          </p:cNvSpPr>
          <p:nvPr>
            <p:ph idx="1"/>
          </p:nvPr>
        </p:nvSpPr>
        <p:spPr/>
        <p:txBody>
          <a:bodyPr/>
          <a:lstStyle/>
          <a:p>
            <a:r>
              <a:rPr lang="en-US" dirty="0" smtClean="0"/>
              <a:t>Stronger and </a:t>
            </a:r>
            <a:r>
              <a:rPr lang="en-US" dirty="0" err="1" smtClean="0"/>
              <a:t>macroprudentially</a:t>
            </a:r>
            <a:r>
              <a:rPr lang="en-US" dirty="0" smtClean="0"/>
              <a:t> focused supervision</a:t>
            </a:r>
          </a:p>
          <a:p>
            <a:r>
              <a:rPr lang="en-US" dirty="0" smtClean="0"/>
              <a:t>Higher and better quality capital requirements</a:t>
            </a:r>
          </a:p>
          <a:p>
            <a:r>
              <a:rPr lang="en-US" dirty="0" smtClean="0"/>
              <a:t>Liquidity requirements</a:t>
            </a:r>
          </a:p>
          <a:p>
            <a:r>
              <a:rPr lang="en-US" dirty="0" smtClean="0"/>
              <a:t>Stress tests and capital planning requirements</a:t>
            </a:r>
          </a:p>
          <a:p>
            <a:r>
              <a:rPr lang="en-US" dirty="0" smtClean="0"/>
              <a:t>Financial Stability Oversight Council can </a:t>
            </a:r>
            <a:r>
              <a:rPr lang="en-US" dirty="0" smtClean="0"/>
              <a:t>designate </a:t>
            </a:r>
            <a:r>
              <a:rPr lang="en-US" dirty="0" smtClean="0"/>
              <a:t>institutions as systemically important</a:t>
            </a:r>
            <a:endParaRPr lang="en-US" dirty="0"/>
          </a:p>
        </p:txBody>
      </p:sp>
    </p:spTree>
    <p:extLst>
      <p:ext uri="{BB962C8B-B14F-4D97-AF65-F5344CB8AC3E}">
        <p14:creationId xmlns:p14="http://schemas.microsoft.com/office/powerpoint/2010/main" val="3827885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not done?</a:t>
            </a:r>
            <a:endParaRPr lang="en-US" dirty="0"/>
          </a:p>
        </p:txBody>
      </p:sp>
      <p:sp>
        <p:nvSpPr>
          <p:cNvPr id="3" name="Content Placeholder 2"/>
          <p:cNvSpPr>
            <a:spLocks noGrp="1"/>
          </p:cNvSpPr>
          <p:nvPr>
            <p:ph idx="1"/>
          </p:nvPr>
        </p:nvSpPr>
        <p:spPr/>
        <p:txBody>
          <a:bodyPr/>
          <a:lstStyle/>
          <a:p>
            <a:r>
              <a:rPr lang="en-US" dirty="0" smtClean="0"/>
              <a:t>Reform of Fannie and Freddie</a:t>
            </a:r>
          </a:p>
          <a:p>
            <a:r>
              <a:rPr lang="en-US" dirty="0" smtClean="0"/>
              <a:t>Meaningful reforms to credit-rating agencies</a:t>
            </a:r>
          </a:p>
          <a:p>
            <a:r>
              <a:rPr lang="en-US" dirty="0" smtClean="0"/>
              <a:t>(More) regulation of non-banks involved in the mortgage credit process</a:t>
            </a:r>
          </a:p>
          <a:p>
            <a:r>
              <a:rPr lang="en-US" dirty="0" err="1" smtClean="0"/>
              <a:t>Macroprudential</a:t>
            </a:r>
            <a:r>
              <a:rPr lang="en-US" dirty="0" smtClean="0"/>
              <a:t> tools such as time-varying loan-to-value ratios</a:t>
            </a:r>
            <a:endParaRPr lang="en-US" dirty="0"/>
          </a:p>
        </p:txBody>
      </p:sp>
    </p:spTree>
    <p:extLst>
      <p:ext uri="{BB962C8B-B14F-4D97-AF65-F5344CB8AC3E}">
        <p14:creationId xmlns:p14="http://schemas.microsoft.com/office/powerpoint/2010/main" val="701999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The housing and mortgage bubble was fueled by unrealistic house price expectations</a:t>
            </a:r>
          </a:p>
          <a:p>
            <a:r>
              <a:rPr lang="en-US" dirty="0" smtClean="0"/>
              <a:t>The rise in house prices was enabled and sustained by increasingly lax underwriting</a:t>
            </a:r>
          </a:p>
          <a:p>
            <a:r>
              <a:rPr lang="en-US" dirty="0" smtClean="0"/>
              <a:t>Financial market imperfections also played a role.</a:t>
            </a:r>
          </a:p>
          <a:p>
            <a:r>
              <a:rPr lang="en-US" dirty="0" smtClean="0"/>
              <a:t>We still have much to learn about house price boom-and-bust cycles</a:t>
            </a:r>
            <a:endParaRPr lang="en-US" dirty="0"/>
          </a:p>
        </p:txBody>
      </p:sp>
    </p:spTree>
    <p:extLst>
      <p:ext uri="{BB962C8B-B14F-4D97-AF65-F5344CB8AC3E}">
        <p14:creationId xmlns:p14="http://schemas.microsoft.com/office/powerpoint/2010/main" val="1420554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Construction of new homes fell by 75% </a:t>
            </a:r>
            <a:endParaRPr lang="en-US" sz="4000"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662813"/>
            <a:ext cx="8229600" cy="440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8011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Nearly 10 percent of US mortgages were seriously delinquent in 2010</a:t>
            </a:r>
            <a:endParaRPr lang="en-US" sz="4000"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76399"/>
            <a:ext cx="667501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68261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The loan defaults wreaked havoc on the financial system</a:t>
            </a:r>
            <a:endParaRPr lang="en-US" sz="4000" dirty="0"/>
          </a:p>
        </p:txBody>
      </p:sp>
      <p:sp>
        <p:nvSpPr>
          <p:cNvPr id="3" name="Content Placeholder 2"/>
          <p:cNvSpPr>
            <a:spLocks noGrp="1"/>
          </p:cNvSpPr>
          <p:nvPr>
            <p:ph idx="1"/>
          </p:nvPr>
        </p:nvSpPr>
        <p:spPr/>
        <p:txBody>
          <a:bodyPr/>
          <a:lstStyle/>
          <a:p>
            <a:r>
              <a:rPr lang="en-US" dirty="0" smtClean="0"/>
              <a:t>Mortgage-related losses crippled many financial institutions</a:t>
            </a:r>
          </a:p>
          <a:p>
            <a:pPr lvl="1"/>
            <a:r>
              <a:rPr lang="en-US" dirty="0" smtClean="0"/>
              <a:t>Countrywide</a:t>
            </a:r>
          </a:p>
          <a:p>
            <a:pPr lvl="1"/>
            <a:r>
              <a:rPr lang="en-US" dirty="0" smtClean="0"/>
              <a:t>Wachovia</a:t>
            </a:r>
          </a:p>
          <a:p>
            <a:pPr lvl="1"/>
            <a:r>
              <a:rPr lang="en-US" dirty="0" smtClean="0"/>
              <a:t>Washington Mutual</a:t>
            </a:r>
          </a:p>
          <a:p>
            <a:pPr lvl="1"/>
            <a:r>
              <a:rPr lang="en-US" dirty="0" smtClean="0"/>
              <a:t>AIG</a:t>
            </a:r>
          </a:p>
          <a:p>
            <a:pPr lvl="1"/>
            <a:r>
              <a:rPr lang="en-US" dirty="0" smtClean="0"/>
              <a:t>Fannie Mae and Freddie Mac</a:t>
            </a:r>
          </a:p>
          <a:p>
            <a:r>
              <a:rPr lang="en-US" dirty="0" smtClean="0"/>
              <a:t>These losses also exposed structural weaknesses in the financial system, and touched off a global financial crisis</a:t>
            </a:r>
          </a:p>
          <a:p>
            <a:pPr marL="457200" lvl="1" indent="0">
              <a:buNone/>
            </a:pPr>
            <a:endParaRPr lang="en-US" dirty="0" smtClean="0"/>
          </a:p>
          <a:p>
            <a:pPr lvl="1"/>
            <a:endParaRPr lang="en-US" dirty="0" smtClean="0"/>
          </a:p>
          <a:p>
            <a:endParaRPr lang="en-US" dirty="0"/>
          </a:p>
          <a:p>
            <a:endParaRPr lang="en-US" dirty="0"/>
          </a:p>
        </p:txBody>
      </p:sp>
    </p:spTree>
    <p:extLst>
      <p:ext uri="{BB962C8B-B14F-4D97-AF65-F5344CB8AC3E}">
        <p14:creationId xmlns:p14="http://schemas.microsoft.com/office/powerpoint/2010/main" val="804684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4495800"/>
            <a:ext cx="7772400" cy="1362075"/>
          </a:xfrm>
        </p:spPr>
        <p:txBody>
          <a:bodyPr/>
          <a:lstStyle/>
          <a:p>
            <a:r>
              <a:rPr lang="en-US" dirty="0" smtClean="0"/>
              <a:t>Underwriting standards and mortgage features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40073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451562" y="184941"/>
            <a:ext cx="642616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7" name="Text Box 9"/>
          <p:cNvSpPr txBox="1">
            <a:spLocks noChangeArrowheads="1"/>
          </p:cNvSpPr>
          <p:nvPr/>
        </p:nvSpPr>
        <p:spPr bwMode="auto">
          <a:xfrm>
            <a:off x="6629400" y="652145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Source: Vanessa Perry</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evel">
  <a:themeElements>
    <a:clrScheme name="Level 15">
      <a:dk1>
        <a:srgbClr val="000000"/>
      </a:dk1>
      <a:lt1>
        <a:srgbClr val="FFFFFF"/>
      </a:lt1>
      <a:dk2>
        <a:srgbClr val="1C7E62"/>
      </a:dk2>
      <a:lt2>
        <a:srgbClr val="115545"/>
      </a:lt2>
      <a:accent1>
        <a:srgbClr val="2AA29C"/>
      </a:accent1>
      <a:accent2>
        <a:srgbClr val="62D096"/>
      </a:accent2>
      <a:accent3>
        <a:srgbClr val="FFFFFF"/>
      </a:accent3>
      <a:accent4>
        <a:srgbClr val="000000"/>
      </a:accent4>
      <a:accent5>
        <a:srgbClr val="ACCECB"/>
      </a:accent5>
      <a:accent6>
        <a:srgbClr val="58BC87"/>
      </a:accent6>
      <a:hlink>
        <a:srgbClr val="FFCC00"/>
      </a:hlink>
      <a:folHlink>
        <a:srgbClr val="CC9900"/>
      </a:folHlink>
    </a:clrScheme>
    <a:fontScheme name="Level">
      <a:majorFont>
        <a:latin typeface="Garam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9">
        <a:dk1>
          <a:srgbClr val="000000"/>
        </a:dk1>
        <a:lt1>
          <a:srgbClr val="FFFFFF"/>
        </a:lt1>
        <a:dk2>
          <a:srgbClr val="0033CC"/>
        </a:dk2>
        <a:lt2>
          <a:srgbClr val="006699"/>
        </a:lt2>
        <a:accent1>
          <a:srgbClr val="B2B2B2"/>
        </a:accent1>
        <a:accent2>
          <a:srgbClr val="3399FF"/>
        </a:accent2>
        <a:accent3>
          <a:srgbClr val="FFFFFF"/>
        </a:accent3>
        <a:accent4>
          <a:srgbClr val="000000"/>
        </a:accent4>
        <a:accent5>
          <a:srgbClr val="D5D5D5"/>
        </a:accent5>
        <a:accent6>
          <a:srgbClr val="2D8AE7"/>
        </a:accent6>
        <a:hlink>
          <a:srgbClr val="9933FF"/>
        </a:hlink>
        <a:folHlink>
          <a:srgbClr val="99CCFF"/>
        </a:folHlink>
      </a:clrScheme>
      <a:clrMap bg1="lt1" tx1="dk1" bg2="lt2" tx2="dk2" accent1="accent1" accent2="accent2" accent3="accent3" accent4="accent4" accent5="accent5" accent6="accent6" hlink="hlink" folHlink="folHlink"/>
    </a:extraClrScheme>
    <a:extraClrScheme>
      <a:clrScheme name="Level 10">
        <a:dk1>
          <a:srgbClr val="000000"/>
        </a:dk1>
        <a:lt1>
          <a:srgbClr val="FFFFFF"/>
        </a:lt1>
        <a:dk2>
          <a:srgbClr val="FF6600"/>
        </a:dk2>
        <a:lt2>
          <a:srgbClr val="006699"/>
        </a:lt2>
        <a:accent1>
          <a:srgbClr val="B2B2B2"/>
        </a:accent1>
        <a:accent2>
          <a:srgbClr val="969696"/>
        </a:accent2>
        <a:accent3>
          <a:srgbClr val="FFFFFF"/>
        </a:accent3>
        <a:accent4>
          <a:srgbClr val="000000"/>
        </a:accent4>
        <a:accent5>
          <a:srgbClr val="D5D5D5"/>
        </a:accent5>
        <a:accent6>
          <a:srgbClr val="878787"/>
        </a:accent6>
        <a:hlink>
          <a:srgbClr val="9933FF"/>
        </a:hlink>
        <a:folHlink>
          <a:srgbClr val="99CCFF"/>
        </a:folHlink>
      </a:clrScheme>
      <a:clrMap bg1="lt1" tx1="dk1" bg2="lt2" tx2="dk2" accent1="accent1" accent2="accent2" accent3="accent3" accent4="accent4" accent5="accent5" accent6="accent6" hlink="hlink" folHlink="folHlink"/>
    </a:extraClrScheme>
    <a:extraClrScheme>
      <a:clrScheme name="Level 11">
        <a:dk1>
          <a:srgbClr val="000000"/>
        </a:dk1>
        <a:lt1>
          <a:srgbClr val="FFFFFF"/>
        </a:lt1>
        <a:dk2>
          <a:srgbClr val="009999"/>
        </a:dk2>
        <a:lt2>
          <a:srgbClr val="006699"/>
        </a:lt2>
        <a:accent1>
          <a:srgbClr val="B2B2B2"/>
        </a:accent1>
        <a:accent2>
          <a:srgbClr val="969696"/>
        </a:accent2>
        <a:accent3>
          <a:srgbClr val="FFFFFF"/>
        </a:accent3>
        <a:accent4>
          <a:srgbClr val="000000"/>
        </a:accent4>
        <a:accent5>
          <a:srgbClr val="D5D5D5"/>
        </a:accent5>
        <a:accent6>
          <a:srgbClr val="878787"/>
        </a:accent6>
        <a:hlink>
          <a:srgbClr val="9933FF"/>
        </a:hlink>
        <a:folHlink>
          <a:srgbClr val="99CCFF"/>
        </a:folHlink>
      </a:clrScheme>
      <a:clrMap bg1="lt1" tx1="dk1" bg2="lt2" tx2="dk2" accent1="accent1" accent2="accent2" accent3="accent3" accent4="accent4" accent5="accent5" accent6="accent6" hlink="hlink" folHlink="folHlink"/>
    </a:extraClrScheme>
    <a:extraClrScheme>
      <a:clrScheme name="Level 12">
        <a:dk1>
          <a:srgbClr val="000000"/>
        </a:dk1>
        <a:lt1>
          <a:srgbClr val="FFFFFF"/>
        </a:lt1>
        <a:dk2>
          <a:srgbClr val="999900"/>
        </a:dk2>
        <a:lt2>
          <a:srgbClr val="115545"/>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13">
        <a:dk1>
          <a:srgbClr val="000000"/>
        </a:dk1>
        <a:lt1>
          <a:srgbClr val="FFFFFF"/>
        </a:lt1>
        <a:dk2>
          <a:srgbClr val="198159"/>
        </a:dk2>
        <a:lt2>
          <a:srgbClr val="115545"/>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14">
        <a:dk1>
          <a:srgbClr val="000000"/>
        </a:dk1>
        <a:lt1>
          <a:srgbClr val="FFFFFF"/>
        </a:lt1>
        <a:dk2>
          <a:srgbClr val="198159"/>
        </a:dk2>
        <a:lt2>
          <a:srgbClr val="115545"/>
        </a:lt2>
        <a:accent1>
          <a:srgbClr val="2AA29C"/>
        </a:accent1>
        <a:accent2>
          <a:srgbClr val="62D096"/>
        </a:accent2>
        <a:accent3>
          <a:srgbClr val="FFFFFF"/>
        </a:accent3>
        <a:accent4>
          <a:srgbClr val="000000"/>
        </a:accent4>
        <a:accent5>
          <a:srgbClr val="ACCECB"/>
        </a:accent5>
        <a:accent6>
          <a:srgbClr val="58BC87"/>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15">
        <a:dk1>
          <a:srgbClr val="000000"/>
        </a:dk1>
        <a:lt1>
          <a:srgbClr val="FFFFFF"/>
        </a:lt1>
        <a:dk2>
          <a:srgbClr val="1C7E62"/>
        </a:dk2>
        <a:lt2>
          <a:srgbClr val="115545"/>
        </a:lt2>
        <a:accent1>
          <a:srgbClr val="2AA29C"/>
        </a:accent1>
        <a:accent2>
          <a:srgbClr val="62D096"/>
        </a:accent2>
        <a:accent3>
          <a:srgbClr val="FFFFFF"/>
        </a:accent3>
        <a:accent4>
          <a:srgbClr val="000000"/>
        </a:accent4>
        <a:accent5>
          <a:srgbClr val="ACCECB"/>
        </a:accent5>
        <a:accent6>
          <a:srgbClr val="58BC87"/>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Level</Template>
  <TotalTime>2181</TotalTime>
  <Words>1542</Words>
  <Application>Microsoft Office PowerPoint</Application>
  <PresentationFormat>On-screen Show (4:3)</PresentationFormat>
  <Paragraphs>162</Paragraphs>
  <Slides>42</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Calibri</vt:lpstr>
      <vt:lpstr>Garamond</vt:lpstr>
      <vt:lpstr>Times New Roman</vt:lpstr>
      <vt:lpstr>Verdana</vt:lpstr>
      <vt:lpstr>Wingdings</vt:lpstr>
      <vt:lpstr>Level</vt:lpstr>
      <vt:lpstr>Chart</vt:lpstr>
      <vt:lpstr>The housing and mortgage market crisis of the 2000s and the policy response</vt:lpstr>
      <vt:lpstr>The house price cycle in the 2000s was extraordinary</vt:lpstr>
      <vt:lpstr>…even from the perspective of the last 125 years</vt:lpstr>
      <vt:lpstr>About $7 trillion in household wealth was lost</vt:lpstr>
      <vt:lpstr>Construction of new homes fell by 75% </vt:lpstr>
      <vt:lpstr>Nearly 10 percent of US mortgages were seriously delinquent in 2010</vt:lpstr>
      <vt:lpstr>The loan defaults wreaked havoc on the financial system</vt:lpstr>
      <vt:lpstr>Underwriting standards and mortgage features</vt:lpstr>
      <vt:lpstr>PowerPoint Presentation</vt:lpstr>
      <vt:lpstr>Underwriting and house prices</vt:lpstr>
      <vt:lpstr>Subprime borrowers made little or no down payments</vt:lpstr>
      <vt:lpstr>Risky features became prevalent</vt:lpstr>
      <vt:lpstr>Most option-ARM borrowers made the minimum payment</vt:lpstr>
      <vt:lpstr>Early payment defaults on subprime mortgages increased dramatically</vt:lpstr>
      <vt:lpstr>One aspect of fraud:  misrepresentation by property investors</vt:lpstr>
      <vt:lpstr>Credit inflows to property investors were larger than those to first-time low-score homeowners</vt:lpstr>
      <vt:lpstr>Loans to property investors became a large share of defaults</vt:lpstr>
      <vt:lpstr>But underwriting alone cannot explain the housing collapse</vt:lpstr>
      <vt:lpstr>mortgage securitization</vt:lpstr>
      <vt:lpstr>Mortgage securitization</vt:lpstr>
      <vt:lpstr>Mortgage securitization increased rapidly from 2002 through 2007</vt:lpstr>
      <vt:lpstr>MBS investors knew a lot about risky loans</vt:lpstr>
      <vt:lpstr>MBS investors knew a lot about default</vt:lpstr>
      <vt:lpstr>Over-reliance on triple-A ratings</vt:lpstr>
      <vt:lpstr>Buy back provisions</vt:lpstr>
      <vt:lpstr>PowerPoint Presentation</vt:lpstr>
      <vt:lpstr>House price expectations</vt:lpstr>
      <vt:lpstr>Optimism about house prices</vt:lpstr>
      <vt:lpstr>PowerPoint Presentation</vt:lpstr>
      <vt:lpstr>Household expectations about house prices</vt:lpstr>
      <vt:lpstr>Households consider home purchases as safe as savings accounts</vt:lpstr>
      <vt:lpstr>This answer sparks more questions</vt:lpstr>
      <vt:lpstr>We knew in real time that house prices were high relative to rents</vt:lpstr>
      <vt:lpstr>But when would prices fall? Price-rent ratios in Scandinavia</vt:lpstr>
      <vt:lpstr>PowerPoint Presentation</vt:lpstr>
      <vt:lpstr>The policy response</vt:lpstr>
      <vt:lpstr>Risky mortgage products</vt:lpstr>
      <vt:lpstr>Underwriting and fraud</vt:lpstr>
      <vt:lpstr>House prices</vt:lpstr>
      <vt:lpstr>Resilience of financial system overall</vt:lpstr>
      <vt:lpstr>What is not done?</vt:lpstr>
      <vt:lpstr>Conclusions</vt:lpstr>
    </vt:vector>
  </TitlesOfParts>
  <Company>Federal Reserve Board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Girardi, Shapiro &amp; Willen    “Subprime outcomes: Risky Mortgages,    Homeownership Experiences &amp;     Foreclosures”</dc:title>
  <dc:creator>frbuser</dc:creator>
  <cp:lastModifiedBy>Karen Pence</cp:lastModifiedBy>
  <cp:revision>104</cp:revision>
  <dcterms:created xsi:type="dcterms:W3CDTF">2009-03-16T01:14:13Z</dcterms:created>
  <dcterms:modified xsi:type="dcterms:W3CDTF">2016-10-10T18:23:16Z</dcterms:modified>
</cp:coreProperties>
</file>